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8" r:id="rId3"/>
    <p:sldId id="266" r:id="rId4"/>
    <p:sldId id="260" r:id="rId5"/>
    <p:sldId id="263" r:id="rId6"/>
    <p:sldId id="256" r:id="rId7"/>
    <p:sldId id="264" r:id="rId8"/>
    <p:sldId id="265" r:id="rId9"/>
    <p:sldId id="267" r:id="rId10"/>
    <p:sldId id="261" r:id="rId11"/>
    <p:sldId id="275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</p:sldIdLst>
  <p:sldSz cx="9144000" cy="6858000" type="screen4x3"/>
  <p:notesSz cx="6797675" cy="9928225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9948" autoAdjust="0"/>
  </p:normalViewPr>
  <p:slideViewPr>
    <p:cSldViewPr>
      <p:cViewPr>
        <p:scale>
          <a:sx n="89" d="100"/>
          <a:sy n="89" d="100"/>
        </p:scale>
        <p:origin x="-140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Paantraštė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Spustelėkite ruošinio paantraštės stiliui keisti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4395-3BF8-4C63-BD82-E53005CF8B32}" type="datetimeFigureOut">
              <a:rPr lang="lt-LT" smtClean="0"/>
              <a:pPr/>
              <a:t>2016-01-15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0BA0-D732-4A29-93FD-7BB687EBA6D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4395-3BF8-4C63-BD82-E53005CF8B32}" type="datetimeFigureOut">
              <a:rPr lang="lt-LT" smtClean="0"/>
              <a:pPr/>
              <a:t>2016-01-15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0BA0-D732-4A29-93FD-7BB687EBA6D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4395-3BF8-4C63-BD82-E53005CF8B32}" type="datetimeFigureOut">
              <a:rPr lang="lt-LT" smtClean="0"/>
              <a:pPr/>
              <a:t>2016-01-15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0BA0-D732-4A29-93FD-7BB687EBA6D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4395-3BF8-4C63-BD82-E53005CF8B32}" type="datetimeFigureOut">
              <a:rPr lang="lt-LT" smtClean="0"/>
              <a:pPr/>
              <a:t>2016-01-15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0BA0-D732-4A29-93FD-7BB687EBA6D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4395-3BF8-4C63-BD82-E53005CF8B32}" type="datetimeFigureOut">
              <a:rPr lang="lt-LT" smtClean="0"/>
              <a:pPr/>
              <a:t>2016-01-15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0BA0-D732-4A29-93FD-7BB687EBA6D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4395-3BF8-4C63-BD82-E53005CF8B32}" type="datetimeFigureOut">
              <a:rPr lang="lt-LT" smtClean="0"/>
              <a:pPr/>
              <a:t>2016-01-15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0BA0-D732-4A29-93FD-7BB687EBA6D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4395-3BF8-4C63-BD82-E53005CF8B32}" type="datetimeFigureOut">
              <a:rPr lang="lt-LT" smtClean="0"/>
              <a:pPr/>
              <a:t>2016-01-15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0BA0-D732-4A29-93FD-7BB687EBA6D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4395-3BF8-4C63-BD82-E53005CF8B32}" type="datetimeFigureOut">
              <a:rPr lang="lt-LT" smtClean="0"/>
              <a:pPr/>
              <a:t>2016-01-15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0BA0-D732-4A29-93FD-7BB687EBA6D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4395-3BF8-4C63-BD82-E53005CF8B32}" type="datetimeFigureOut">
              <a:rPr lang="lt-LT" smtClean="0"/>
              <a:pPr/>
              <a:t>2016-01-15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0BA0-D732-4A29-93FD-7BB687EBA6D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4395-3BF8-4C63-BD82-E53005CF8B32}" type="datetimeFigureOut">
              <a:rPr lang="lt-LT" smtClean="0"/>
              <a:pPr/>
              <a:t>2016-01-15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0BA0-D732-4A29-93FD-7BB687EBA6D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4395-3BF8-4C63-BD82-E53005CF8B32}" type="datetimeFigureOut">
              <a:rPr lang="lt-LT" smtClean="0"/>
              <a:pPr/>
              <a:t>2016-01-15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0BA0-D732-4A29-93FD-7BB687EBA6D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54395-3BF8-4C63-BD82-E53005CF8B32}" type="datetimeFigureOut">
              <a:rPr lang="lt-LT" smtClean="0"/>
              <a:pPr/>
              <a:t>2016-01-15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B0BA0-D732-4A29-93FD-7BB687EBA6D3}" type="slidenum">
              <a:rPr lang="lt-LT" smtClean="0"/>
              <a:pPr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229600" cy="1800201"/>
          </a:xfrm>
        </p:spPr>
        <p:txBody>
          <a:bodyPr>
            <a:normAutofit fontScale="90000"/>
          </a:bodyPr>
          <a:lstStyle/>
          <a:p>
            <a:r>
              <a:rPr lang="lt-LT" u="sng" dirty="0" smtClean="0">
                <a:solidFill>
                  <a:srgbClr val="7030A0"/>
                </a:solidFill>
              </a:rPr>
              <a:t/>
            </a:r>
            <a:br>
              <a:rPr lang="lt-LT" u="sng" dirty="0" smtClean="0">
                <a:solidFill>
                  <a:srgbClr val="7030A0"/>
                </a:solidFill>
              </a:rPr>
            </a:br>
            <a:r>
              <a:rPr lang="lt-LT" u="sng" dirty="0" smtClean="0">
                <a:solidFill>
                  <a:srgbClr val="7030A0"/>
                </a:solidFill>
              </a:rPr>
              <a:t/>
            </a:r>
            <a:br>
              <a:rPr lang="lt-LT" u="sng" dirty="0" smtClean="0">
                <a:solidFill>
                  <a:srgbClr val="7030A0"/>
                </a:solidFill>
              </a:rPr>
            </a:br>
            <a:r>
              <a:rPr lang="lt-LT" u="sng" dirty="0" smtClean="0">
                <a:solidFill>
                  <a:srgbClr val="7030A0"/>
                </a:solidFill>
              </a:rPr>
              <a:t/>
            </a:r>
            <a:br>
              <a:rPr lang="lt-LT" u="sng" dirty="0" smtClean="0">
                <a:solidFill>
                  <a:srgbClr val="7030A0"/>
                </a:solidFill>
              </a:rPr>
            </a:br>
            <a:r>
              <a:rPr lang="lt-LT" u="sng" dirty="0" smtClean="0">
                <a:solidFill>
                  <a:srgbClr val="7030A0"/>
                </a:solidFill>
              </a:rPr>
              <a:t/>
            </a:r>
            <a:br>
              <a:rPr lang="lt-LT" u="sng" dirty="0" smtClean="0">
                <a:solidFill>
                  <a:srgbClr val="7030A0"/>
                </a:solidFill>
              </a:rPr>
            </a:br>
            <a:r>
              <a:rPr lang="lt-LT" u="sng" dirty="0" smtClean="0">
                <a:solidFill>
                  <a:srgbClr val="7030A0"/>
                </a:solidFill>
              </a:rPr>
              <a:t/>
            </a:r>
            <a:br>
              <a:rPr lang="lt-LT" u="sng" dirty="0" smtClean="0">
                <a:solidFill>
                  <a:srgbClr val="7030A0"/>
                </a:solidFill>
              </a:rPr>
            </a:br>
            <a:r>
              <a:rPr lang="lt-LT" u="sng" dirty="0" smtClean="0">
                <a:solidFill>
                  <a:srgbClr val="7030A0"/>
                </a:solidFill>
              </a:rPr>
              <a:t/>
            </a:r>
            <a:br>
              <a:rPr lang="lt-LT" u="sng" dirty="0" smtClean="0">
                <a:solidFill>
                  <a:srgbClr val="7030A0"/>
                </a:solidFill>
              </a:rPr>
            </a:br>
            <a:r>
              <a:rPr lang="lt-LT" u="sng" dirty="0" smtClean="0">
                <a:solidFill>
                  <a:srgbClr val="7030A0"/>
                </a:solidFill>
              </a:rPr>
              <a:t/>
            </a:r>
            <a:br>
              <a:rPr lang="lt-LT" u="sng" dirty="0" smtClean="0">
                <a:solidFill>
                  <a:srgbClr val="7030A0"/>
                </a:solidFill>
              </a:rPr>
            </a:br>
            <a:r>
              <a:rPr lang="lt-LT" u="sng" dirty="0" smtClean="0">
                <a:solidFill>
                  <a:srgbClr val="7030A0"/>
                </a:solidFill>
              </a:rPr>
              <a:t/>
            </a:r>
            <a:br>
              <a:rPr lang="lt-LT" u="sng" dirty="0" smtClean="0">
                <a:solidFill>
                  <a:srgbClr val="7030A0"/>
                </a:solidFill>
              </a:rPr>
            </a:br>
            <a:r>
              <a:rPr lang="en-US" u="sng" dirty="0" smtClean="0">
                <a:solidFill>
                  <a:srgbClr val="7030A0"/>
                </a:solidFill>
              </a:rPr>
              <a:t/>
            </a:r>
            <a:br>
              <a:rPr lang="en-US" u="sng" dirty="0" smtClean="0">
                <a:solidFill>
                  <a:srgbClr val="7030A0"/>
                </a:solidFill>
              </a:rPr>
            </a:br>
            <a:r>
              <a:rPr lang="en-US" u="sng" dirty="0" err="1" smtClean="0">
                <a:solidFill>
                  <a:srgbClr val="00B0F0"/>
                </a:solidFill>
              </a:rPr>
              <a:t>Specialiusis</a:t>
            </a:r>
            <a:r>
              <a:rPr lang="en-US" u="sng" dirty="0" smtClean="0">
                <a:solidFill>
                  <a:srgbClr val="00B0F0"/>
                </a:solidFill>
              </a:rPr>
              <a:t> lop</a:t>
            </a:r>
            <a:r>
              <a:rPr lang="lt-LT" u="sng" dirty="0" err="1" smtClean="0">
                <a:solidFill>
                  <a:srgbClr val="00B0F0"/>
                </a:solidFill>
              </a:rPr>
              <a:t>šelis-darželis</a:t>
            </a:r>
            <a:r>
              <a:rPr lang="lt-LT" u="sng" dirty="0" smtClean="0">
                <a:solidFill>
                  <a:srgbClr val="00B0F0"/>
                </a:solidFill>
              </a:rPr>
              <a:t> ,,Čiauškutis“</a:t>
            </a:r>
            <a:r>
              <a:rPr lang="lt-LT" u="sng" dirty="0" smtClean="0">
                <a:solidFill>
                  <a:srgbClr val="002060"/>
                </a:solidFill>
              </a:rPr>
              <a:t/>
            </a:r>
            <a:br>
              <a:rPr lang="lt-LT" u="sng" dirty="0" smtClean="0">
                <a:solidFill>
                  <a:srgbClr val="002060"/>
                </a:solidFill>
              </a:rPr>
            </a:br>
            <a:r>
              <a:rPr lang="lt-LT" dirty="0" smtClean="0">
                <a:solidFill>
                  <a:srgbClr val="002060"/>
                </a:solidFill>
              </a:rPr>
              <a:t/>
            </a:r>
            <a:br>
              <a:rPr lang="lt-LT" dirty="0" smtClean="0">
                <a:solidFill>
                  <a:srgbClr val="002060"/>
                </a:solidFill>
              </a:rPr>
            </a:br>
            <a:r>
              <a:rPr lang="lt-LT" dirty="0" smtClean="0">
                <a:solidFill>
                  <a:srgbClr val="002060"/>
                </a:solidFill>
              </a:rPr>
              <a:t/>
            </a:r>
            <a:br>
              <a:rPr lang="lt-LT" dirty="0" smtClean="0">
                <a:solidFill>
                  <a:srgbClr val="002060"/>
                </a:solidFill>
              </a:rPr>
            </a:br>
            <a:r>
              <a:rPr lang="lt-LT" dirty="0" smtClean="0">
                <a:solidFill>
                  <a:srgbClr val="002060"/>
                </a:solidFill>
              </a:rPr>
              <a:t/>
            </a:r>
            <a:br>
              <a:rPr lang="lt-LT" dirty="0" smtClean="0">
                <a:solidFill>
                  <a:srgbClr val="002060"/>
                </a:solidFill>
              </a:rPr>
            </a:br>
            <a:r>
              <a:rPr lang="lt-LT" i="1" dirty="0" smtClean="0">
                <a:solidFill>
                  <a:srgbClr val="002060"/>
                </a:solidFill>
              </a:rPr>
              <a:t/>
            </a:r>
            <a:br>
              <a:rPr lang="lt-LT" i="1" dirty="0" smtClean="0">
                <a:solidFill>
                  <a:srgbClr val="002060"/>
                </a:solidFill>
              </a:rPr>
            </a:br>
            <a:r>
              <a:rPr lang="lt-LT" dirty="0" smtClean="0">
                <a:solidFill>
                  <a:srgbClr val="002060"/>
                </a:solidFill>
              </a:rPr>
              <a:t/>
            </a:r>
            <a:br>
              <a:rPr lang="lt-LT" dirty="0" smtClean="0">
                <a:solidFill>
                  <a:srgbClr val="002060"/>
                </a:solidFill>
              </a:rPr>
            </a:br>
            <a:r>
              <a:rPr lang="lt-LT" dirty="0" smtClean="0">
                <a:solidFill>
                  <a:srgbClr val="00B0F0"/>
                </a:solidFill>
              </a:rPr>
              <a:t>Ak</a:t>
            </a:r>
            <a:r>
              <a:rPr lang="en-US" dirty="0" err="1" smtClean="0">
                <a:solidFill>
                  <a:srgbClr val="00B0F0"/>
                </a:solidFill>
              </a:rPr>
              <a:t>imirkos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err="1" smtClean="0">
                <a:solidFill>
                  <a:srgbClr val="00B0F0"/>
                </a:solidFill>
              </a:rPr>
              <a:t>i</a:t>
            </a:r>
            <a:r>
              <a:rPr lang="lt-LT" dirty="0" smtClean="0">
                <a:solidFill>
                  <a:srgbClr val="00B0F0"/>
                </a:solidFill>
              </a:rPr>
              <a:t>š aktyvaus dalyvavimo visuomenės projektuose</a:t>
            </a:r>
            <a:r>
              <a:rPr lang="en-US" smtClean="0">
                <a:solidFill>
                  <a:srgbClr val="00B0F0"/>
                </a:solidFill>
              </a:rPr>
              <a:t> </a:t>
            </a:r>
            <a:br>
              <a:rPr lang="en-US" smtClean="0">
                <a:solidFill>
                  <a:srgbClr val="00B0F0"/>
                </a:solidFill>
              </a:rPr>
            </a:br>
            <a:r>
              <a:rPr lang="en-US" smtClean="0">
                <a:solidFill>
                  <a:srgbClr val="00B0F0"/>
                </a:solidFill>
              </a:rPr>
              <a:t>2014-2015m.m.</a:t>
            </a:r>
            <a:r>
              <a:rPr lang="lt-LT" dirty="0" smtClean="0">
                <a:solidFill>
                  <a:srgbClr val="00B0F0"/>
                </a:solidFill>
              </a:rPr>
              <a:t/>
            </a:r>
            <a:br>
              <a:rPr lang="lt-LT" dirty="0" smtClean="0">
                <a:solidFill>
                  <a:srgbClr val="00B0F0"/>
                </a:solidFill>
              </a:rPr>
            </a:br>
            <a:endParaRPr lang="lt-LT" dirty="0">
              <a:solidFill>
                <a:srgbClr val="00B0F0"/>
              </a:solidFill>
            </a:endParaRPr>
          </a:p>
        </p:txBody>
      </p:sp>
      <p:pic>
        <p:nvPicPr>
          <p:cNvPr id="5" name="Turinio vietos rezervavimo ženklas 4" descr="Kopija iš log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11652" y="2708920"/>
            <a:ext cx="2520696" cy="20882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404663"/>
            <a:ext cx="7772400" cy="1944217"/>
          </a:xfrm>
        </p:spPr>
        <p:txBody>
          <a:bodyPr>
            <a:normAutofit fontScale="90000"/>
          </a:bodyPr>
          <a:lstStyle/>
          <a:p>
            <a:r>
              <a:rPr lang="lt-LT" sz="2800" dirty="0" smtClean="0"/>
              <a:t/>
            </a:r>
            <a:br>
              <a:rPr lang="lt-LT" sz="2800" dirty="0" smtClean="0"/>
            </a:br>
            <a:r>
              <a:rPr lang="lt-LT" sz="2800" dirty="0" smtClean="0"/>
              <a:t/>
            </a:r>
            <a:br>
              <a:rPr lang="lt-LT" sz="2800" dirty="0" smtClean="0"/>
            </a:br>
            <a:r>
              <a:rPr lang="lt-LT" sz="2800" dirty="0" smtClean="0"/>
              <a:t/>
            </a:r>
            <a:br>
              <a:rPr lang="lt-LT" sz="2800" dirty="0" smtClean="0"/>
            </a:br>
            <a:r>
              <a:rPr lang="lt-LT" sz="2800" dirty="0" smtClean="0"/>
              <a:t/>
            </a:r>
            <a:br>
              <a:rPr lang="lt-LT" sz="2800" dirty="0" smtClean="0"/>
            </a:br>
            <a:r>
              <a:rPr lang="lt-LT" sz="2800" dirty="0" smtClean="0"/>
              <a:t/>
            </a:r>
            <a:br>
              <a:rPr lang="lt-LT" sz="2800" dirty="0" smtClean="0"/>
            </a:br>
            <a:r>
              <a:rPr lang="lt-LT" sz="2800" dirty="0" smtClean="0"/>
              <a:t>2014 lapkritis. Rūpinamės aplinkosauginiu  vaikų  švietimu.</a:t>
            </a:r>
            <a:br>
              <a:rPr lang="lt-LT" sz="2800" dirty="0" smtClean="0"/>
            </a:br>
            <a:r>
              <a:rPr lang="lt-LT" sz="2800" dirty="0" smtClean="0">
                <a:solidFill>
                  <a:srgbClr val="00B050"/>
                </a:solidFill>
              </a:rPr>
              <a:t>Išprašome UAB ,,Atliekų tvarkymo tarnybos“ atliekų rūšiavimo  konteinerių  plastikui ir popieriui</a:t>
            </a:r>
            <a:r>
              <a:rPr lang="lt-LT" sz="2800" dirty="0" smtClean="0"/>
              <a:t/>
            </a:r>
            <a:br>
              <a:rPr lang="lt-LT" sz="2800" dirty="0" smtClean="0"/>
            </a:br>
            <a:r>
              <a:rPr lang="lt-LT" sz="2800" dirty="0" smtClean="0"/>
              <a:t/>
            </a:r>
            <a:br>
              <a:rPr lang="lt-LT" sz="2800" dirty="0" smtClean="0"/>
            </a:br>
            <a:r>
              <a:rPr lang="lt-LT" sz="2800" dirty="0" smtClean="0"/>
              <a:t/>
            </a:r>
            <a:br>
              <a:rPr lang="lt-LT" sz="2800" dirty="0" smtClean="0"/>
            </a:br>
            <a:r>
              <a:rPr lang="lt-LT" sz="2800" dirty="0" smtClean="0"/>
              <a:t/>
            </a:r>
            <a:br>
              <a:rPr lang="lt-LT" sz="2800" dirty="0" smtClean="0"/>
            </a:br>
            <a:r>
              <a:rPr lang="lt-LT" sz="2800" dirty="0" smtClean="0"/>
              <a:t/>
            </a:r>
            <a:br>
              <a:rPr lang="lt-LT" sz="2800" dirty="0" smtClean="0"/>
            </a:br>
            <a:r>
              <a:rPr lang="lt-LT" sz="2800" dirty="0" smtClean="0"/>
              <a:t/>
            </a:r>
            <a:br>
              <a:rPr lang="lt-LT" sz="2800" dirty="0" smtClean="0"/>
            </a:br>
            <a:r>
              <a:rPr lang="lt-LT" sz="2800" dirty="0" smtClean="0"/>
              <a:t> </a:t>
            </a:r>
            <a:endParaRPr lang="lt-LT" sz="2800" dirty="0"/>
          </a:p>
        </p:txBody>
      </p:sp>
      <p:sp>
        <p:nvSpPr>
          <p:cNvPr id="3" name="Paantraštė 2"/>
          <p:cNvSpPr>
            <a:spLocks noGrp="1"/>
          </p:cNvSpPr>
          <p:nvPr>
            <p:ph type="subTitle" idx="1"/>
          </p:nvPr>
        </p:nvSpPr>
        <p:spPr>
          <a:xfrm>
            <a:off x="1371600" y="2852936"/>
            <a:ext cx="6400800" cy="2785864"/>
          </a:xfrm>
        </p:spPr>
        <p:txBody>
          <a:bodyPr/>
          <a:lstStyle/>
          <a:p>
            <a:endParaRPr lang="lt-LT" dirty="0" smtClean="0"/>
          </a:p>
          <a:p>
            <a:r>
              <a:rPr lang="lt-LT" smtClean="0"/>
              <a:t>,</a:t>
            </a:r>
            <a:endParaRPr lang="lt-LT" dirty="0"/>
          </a:p>
        </p:txBody>
      </p:sp>
      <p:pic>
        <p:nvPicPr>
          <p:cNvPr id="4" name="Paveikslėlis 3" descr="DSC_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852936"/>
            <a:ext cx="3744416" cy="3612690"/>
          </a:xfrm>
          <a:prstGeom prst="rect">
            <a:avLst/>
          </a:prstGeom>
        </p:spPr>
      </p:pic>
      <p:pic>
        <p:nvPicPr>
          <p:cNvPr id="5" name="Paveikslėlis 4" descr="DSC_0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276871"/>
            <a:ext cx="4032448" cy="3600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2014 </a:t>
            </a:r>
            <a:r>
              <a:rPr lang="en-US" sz="2800" dirty="0" err="1" smtClean="0"/>
              <a:t>lapkritis</a:t>
            </a:r>
            <a:r>
              <a:rPr lang="en-US" sz="2800" dirty="0" smtClean="0"/>
              <a:t>. </a:t>
            </a:r>
            <a:r>
              <a:rPr lang="en-US" sz="2800" dirty="0" err="1" smtClean="0"/>
              <a:t>Dalyvavome</a:t>
            </a:r>
            <a:r>
              <a:rPr lang="en-US" sz="2800" dirty="0" smtClean="0"/>
              <a:t> </a:t>
            </a:r>
            <a:r>
              <a:rPr lang="lt-LT" sz="2800" dirty="0" smtClean="0"/>
              <a:t>piešinių </a:t>
            </a:r>
            <a:r>
              <a:rPr lang="en-US" sz="2800" dirty="0" err="1" smtClean="0"/>
              <a:t>parodoje-konkurse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,,K</a:t>
            </a:r>
            <a:r>
              <a:rPr lang="lt-LT" sz="2800" dirty="0" smtClean="0">
                <a:solidFill>
                  <a:srgbClr val="FF0000"/>
                </a:solidFill>
              </a:rPr>
              <a:t>LASIKINĖS MUZIKOS BEKLAUSANT“</a:t>
            </a:r>
            <a:endParaRPr lang="lt-LT" sz="28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lt-LT" sz="2800" dirty="0" smtClean="0">
                <a:solidFill>
                  <a:srgbClr val="00B050"/>
                </a:solidFill>
              </a:rPr>
              <a:t>               ,,Kiškučių“ grupės akimirkos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ir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darbai</a:t>
            </a:r>
            <a:endParaRPr lang="lt-LT" sz="2800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lt-LT" sz="2800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lt-LT" sz="2800" dirty="0">
              <a:solidFill>
                <a:srgbClr val="00B050"/>
              </a:solidFill>
            </a:endParaRPr>
          </a:p>
        </p:txBody>
      </p:sp>
      <p:pic>
        <p:nvPicPr>
          <p:cNvPr id="5" name="Paveikslėlis 4" descr="IMG_10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348880"/>
            <a:ext cx="2808312" cy="4032448"/>
          </a:xfrm>
          <a:prstGeom prst="rect">
            <a:avLst/>
          </a:prstGeom>
        </p:spPr>
      </p:pic>
      <p:pic>
        <p:nvPicPr>
          <p:cNvPr id="9" name="Paveikslėlis 8" descr="IMG_20141113_083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735796" y="2960948"/>
            <a:ext cx="4032448" cy="2808312"/>
          </a:xfrm>
          <a:prstGeom prst="rect">
            <a:avLst/>
          </a:prstGeom>
        </p:spPr>
      </p:pic>
      <p:pic>
        <p:nvPicPr>
          <p:cNvPr id="14" name="Paveikslėlis 13" descr="IMG_20141113_0832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6372200" y="2348880"/>
            <a:ext cx="2592288" cy="4032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2014 </a:t>
            </a:r>
            <a:r>
              <a:rPr lang="en-US" sz="3200" dirty="0" err="1" smtClean="0"/>
              <a:t>lapkritis</a:t>
            </a:r>
            <a:r>
              <a:rPr lang="en-US" sz="3200" dirty="0" smtClean="0"/>
              <a:t>. </a:t>
            </a:r>
            <a:r>
              <a:rPr lang="en-US" sz="3200" dirty="0" err="1" smtClean="0"/>
              <a:t>Dalyvavome</a:t>
            </a:r>
            <a:r>
              <a:rPr lang="en-US" sz="3200" dirty="0" smtClean="0"/>
              <a:t> </a:t>
            </a:r>
            <a:r>
              <a:rPr lang="en-US" sz="3200" dirty="0" err="1" smtClean="0"/>
              <a:t>parodoje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</a:t>
            </a:r>
            <a:r>
              <a:rPr lang="lt-LT" sz="3200" dirty="0" smtClean="0">
                <a:solidFill>
                  <a:srgbClr val="FF0000"/>
                </a:solidFill>
              </a:rPr>
              <a:t>,,</a:t>
            </a:r>
            <a:r>
              <a:rPr lang="lt-LT" sz="3100" dirty="0" smtClean="0">
                <a:solidFill>
                  <a:srgbClr val="FF0000"/>
                </a:solidFill>
              </a:rPr>
              <a:t>MOKYKLA BE SIENŲ</a:t>
            </a:r>
            <a:r>
              <a:rPr lang="en-US" sz="3200" dirty="0" smtClean="0">
                <a:solidFill>
                  <a:srgbClr val="FF0000"/>
                </a:solidFill>
              </a:rPr>
              <a:t>2014</a:t>
            </a:r>
            <a:r>
              <a:rPr lang="lt-LT" sz="3200" dirty="0" smtClean="0">
                <a:solidFill>
                  <a:srgbClr val="FF0000"/>
                </a:solidFill>
              </a:rPr>
              <a:t>“</a:t>
            </a:r>
            <a:endParaRPr lang="lt-LT" sz="32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lt-LT" sz="2400" dirty="0" smtClean="0">
                <a:solidFill>
                  <a:srgbClr val="00B050"/>
                </a:solidFill>
              </a:rPr>
              <a:t>Ką veikėme?</a:t>
            </a:r>
          </a:p>
          <a:p>
            <a:pPr>
              <a:buNone/>
            </a:pPr>
            <a:r>
              <a:rPr lang="lt-LT" sz="2400" dirty="0" smtClean="0">
                <a:solidFill>
                  <a:srgbClr val="00B050"/>
                </a:solidFill>
              </a:rPr>
              <a:t>* logopedai konsultavo tėvus, pristatė priemones</a:t>
            </a:r>
          </a:p>
          <a:p>
            <a:pPr>
              <a:buNone/>
            </a:pPr>
            <a:r>
              <a:rPr lang="lt-LT" sz="2400" dirty="0" smtClean="0">
                <a:solidFill>
                  <a:srgbClr val="00B050"/>
                </a:solidFill>
              </a:rPr>
              <a:t>* </a:t>
            </a:r>
            <a:r>
              <a:rPr lang="lt-LT" sz="2400" dirty="0" err="1" smtClean="0">
                <a:solidFill>
                  <a:srgbClr val="00B050"/>
                </a:solidFill>
              </a:rPr>
              <a:t>ergoterapeutė</a:t>
            </a:r>
            <a:r>
              <a:rPr lang="lt-LT" sz="2400" dirty="0" smtClean="0">
                <a:solidFill>
                  <a:srgbClr val="00B050"/>
                </a:solidFill>
              </a:rPr>
              <a:t> pristatė priemones </a:t>
            </a:r>
          </a:p>
          <a:p>
            <a:pPr>
              <a:buNone/>
            </a:pPr>
            <a:r>
              <a:rPr lang="lt-LT" sz="2400" dirty="0" smtClean="0">
                <a:solidFill>
                  <a:srgbClr val="00B050"/>
                </a:solidFill>
              </a:rPr>
              <a:t>* pedagogai pristatė menines, žaidybines veiklas</a:t>
            </a:r>
          </a:p>
          <a:p>
            <a:pPr>
              <a:buNone/>
            </a:pPr>
            <a:r>
              <a:rPr lang="lt-LT" sz="2400" dirty="0" smtClean="0">
                <a:solidFill>
                  <a:srgbClr val="00B050"/>
                </a:solidFill>
              </a:rPr>
              <a:t>* </a:t>
            </a:r>
            <a:r>
              <a:rPr lang="lt-LT" sz="2400" dirty="0" err="1" smtClean="0">
                <a:solidFill>
                  <a:srgbClr val="00B050"/>
                </a:solidFill>
              </a:rPr>
              <a:t>kineziterapeutės</a:t>
            </a:r>
            <a:r>
              <a:rPr lang="lt-LT" sz="2400" dirty="0" smtClean="0">
                <a:solidFill>
                  <a:srgbClr val="00B050"/>
                </a:solidFill>
              </a:rPr>
              <a:t> vedė mankštą</a:t>
            </a:r>
          </a:p>
          <a:p>
            <a:pPr>
              <a:buNone/>
            </a:pPr>
            <a:r>
              <a:rPr lang="lt-LT" sz="2400" dirty="0" smtClean="0">
                <a:solidFill>
                  <a:srgbClr val="00B050"/>
                </a:solidFill>
              </a:rPr>
              <a:t>* </a:t>
            </a:r>
            <a:r>
              <a:rPr lang="lt-LT" sz="2400" dirty="0" err="1" smtClean="0">
                <a:solidFill>
                  <a:srgbClr val="00B050"/>
                </a:solidFill>
              </a:rPr>
              <a:t>spec.pedagogės</a:t>
            </a:r>
            <a:r>
              <a:rPr lang="lt-LT" sz="2400" dirty="0" smtClean="0">
                <a:solidFill>
                  <a:srgbClr val="00B050"/>
                </a:solidFill>
              </a:rPr>
              <a:t> pristatė smėlio-šviesos terapiją</a:t>
            </a:r>
            <a:endParaRPr lang="en-US" sz="2400" dirty="0" smtClean="0">
              <a:solidFill>
                <a:srgbClr val="00B050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00B050"/>
                </a:solidFill>
              </a:rPr>
              <a:t>* </a:t>
            </a:r>
            <a:r>
              <a:rPr lang="en-US" sz="2400" dirty="0" err="1" smtClean="0">
                <a:solidFill>
                  <a:srgbClr val="00B050"/>
                </a:solidFill>
              </a:rPr>
              <a:t>prie</a:t>
            </a:r>
            <a:r>
              <a:rPr lang="lt-LT" sz="2400" dirty="0" err="1" smtClean="0">
                <a:solidFill>
                  <a:srgbClr val="00B050"/>
                </a:solidFill>
              </a:rPr>
              <a:t>šmokyklinio</a:t>
            </a:r>
            <a:r>
              <a:rPr lang="lt-LT" sz="2400" dirty="0" smtClean="0">
                <a:solidFill>
                  <a:srgbClr val="00B050"/>
                </a:solidFill>
              </a:rPr>
              <a:t> </a:t>
            </a:r>
            <a:r>
              <a:rPr lang="lt-LT" sz="2400" dirty="0" err="1" smtClean="0">
                <a:solidFill>
                  <a:srgbClr val="00B050"/>
                </a:solidFill>
              </a:rPr>
              <a:t>ugd.pedagogė</a:t>
            </a:r>
            <a:r>
              <a:rPr lang="lt-LT" sz="2400" dirty="0" smtClean="0">
                <a:solidFill>
                  <a:srgbClr val="00B050"/>
                </a:solidFill>
              </a:rPr>
              <a:t> pristatė savo leidinius</a:t>
            </a:r>
          </a:p>
          <a:p>
            <a:pPr>
              <a:buNone/>
            </a:pPr>
            <a:r>
              <a:rPr lang="lt-LT" sz="2800" dirty="0" smtClean="0">
                <a:solidFill>
                  <a:srgbClr val="00B050"/>
                </a:solidFill>
              </a:rPr>
              <a:t>                                                           </a:t>
            </a:r>
            <a:endParaRPr lang="lt-LT" sz="2800" dirty="0">
              <a:solidFill>
                <a:srgbClr val="00B050"/>
              </a:solidFill>
            </a:endParaRPr>
          </a:p>
        </p:txBody>
      </p:sp>
      <p:pic>
        <p:nvPicPr>
          <p:cNvPr id="4" name="Paveikslėlis 3" descr="DSC_04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4149080"/>
            <a:ext cx="3096344" cy="2327920"/>
          </a:xfrm>
          <a:prstGeom prst="rect">
            <a:avLst/>
          </a:prstGeom>
        </p:spPr>
      </p:pic>
      <p:pic>
        <p:nvPicPr>
          <p:cNvPr id="5" name="Paveikslėlis 4" descr="DSC_04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437112"/>
            <a:ext cx="2520280" cy="2232248"/>
          </a:xfrm>
          <a:prstGeom prst="rect">
            <a:avLst/>
          </a:prstGeom>
        </p:spPr>
      </p:pic>
      <p:pic>
        <p:nvPicPr>
          <p:cNvPr id="6" name="Paveikslėlis 5" descr="DSC_04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1268760"/>
            <a:ext cx="2232248" cy="2448272"/>
          </a:xfrm>
          <a:prstGeom prst="rect">
            <a:avLst/>
          </a:prstGeom>
        </p:spPr>
      </p:pic>
      <p:pic>
        <p:nvPicPr>
          <p:cNvPr id="7" name="Paveikslėlis 6" descr="DSC_04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4221088"/>
            <a:ext cx="2736304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714202"/>
          </a:xfrm>
        </p:spPr>
        <p:txBody>
          <a:bodyPr>
            <a:normAutofit/>
          </a:bodyPr>
          <a:lstStyle/>
          <a:p>
            <a:r>
              <a:rPr lang="lt-LT" sz="2800" dirty="0" smtClean="0"/>
              <a:t>Paroda  </a:t>
            </a:r>
            <a:r>
              <a:rPr lang="lt-LT" sz="2800" dirty="0" smtClean="0">
                <a:solidFill>
                  <a:srgbClr val="FF0000"/>
                </a:solidFill>
              </a:rPr>
              <a:t>,,Mokykla be sienų 2014“</a:t>
            </a:r>
            <a:br>
              <a:rPr lang="lt-LT" sz="2800" dirty="0" smtClean="0">
                <a:solidFill>
                  <a:srgbClr val="FF0000"/>
                </a:solidFill>
              </a:rPr>
            </a:br>
            <a:r>
              <a:rPr lang="lt-LT" sz="2800" dirty="0" smtClean="0">
                <a:solidFill>
                  <a:srgbClr val="FF0000"/>
                </a:solidFill>
              </a:rPr>
              <a:t/>
            </a:r>
            <a:br>
              <a:rPr lang="lt-LT" sz="2800" dirty="0" smtClean="0">
                <a:solidFill>
                  <a:srgbClr val="FF0000"/>
                </a:solidFill>
              </a:rPr>
            </a:br>
            <a:r>
              <a:rPr lang="lt-LT" sz="2800" dirty="0" smtClean="0">
                <a:solidFill>
                  <a:srgbClr val="00B0F0"/>
                </a:solidFill>
              </a:rPr>
              <a:t>Kaip mes jautėmės?</a:t>
            </a:r>
            <a:endParaRPr lang="lt-LT" sz="28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2060848"/>
            <a:ext cx="4038600" cy="4065315"/>
          </a:xfrm>
        </p:spPr>
        <p:txBody>
          <a:bodyPr/>
          <a:lstStyle/>
          <a:p>
            <a:pPr>
              <a:buNone/>
            </a:pPr>
            <a:r>
              <a:rPr lang="lt-LT" dirty="0" smtClean="0">
                <a:solidFill>
                  <a:srgbClr val="00B0F0"/>
                </a:solidFill>
              </a:rPr>
              <a:t>* pasitikrinome, kad esame teisingame kelyje</a:t>
            </a:r>
            <a:endParaRPr lang="lt-LT" dirty="0">
              <a:solidFill>
                <a:srgbClr val="00B0F0"/>
              </a:solidFill>
            </a:endParaRP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2060848"/>
            <a:ext cx="4038600" cy="4065315"/>
          </a:xfrm>
        </p:spPr>
        <p:txBody>
          <a:bodyPr/>
          <a:lstStyle/>
          <a:p>
            <a:pPr>
              <a:buNone/>
            </a:pPr>
            <a:r>
              <a:rPr lang="lt-LT" dirty="0" smtClean="0">
                <a:solidFill>
                  <a:srgbClr val="00B0F0"/>
                </a:solidFill>
              </a:rPr>
              <a:t>* džiaugėmės , kad mus įvertino</a:t>
            </a:r>
            <a:endParaRPr lang="lt-LT" dirty="0">
              <a:solidFill>
                <a:srgbClr val="00B0F0"/>
              </a:solidFill>
            </a:endParaRPr>
          </a:p>
        </p:txBody>
      </p:sp>
      <p:pic>
        <p:nvPicPr>
          <p:cNvPr id="7" name="Paveikslėlis 6" descr="DSC_04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3140968"/>
            <a:ext cx="3312368" cy="3336032"/>
          </a:xfrm>
          <a:prstGeom prst="rect">
            <a:avLst/>
          </a:prstGeom>
        </p:spPr>
      </p:pic>
      <p:pic>
        <p:nvPicPr>
          <p:cNvPr id="8" name="Paveikslėlis 7" descr="DSC_04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140968"/>
            <a:ext cx="2664296" cy="3336032"/>
          </a:xfrm>
          <a:prstGeom prst="rect">
            <a:avLst/>
          </a:prstGeom>
        </p:spPr>
      </p:pic>
      <p:pic>
        <p:nvPicPr>
          <p:cNvPr id="9" name="Paveikslėlis 8" descr="DSC_04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3140968"/>
            <a:ext cx="2736304" cy="3336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90664" cy="2650306"/>
          </a:xfrm>
        </p:spPr>
        <p:txBody>
          <a:bodyPr>
            <a:normAutofit fontScale="90000"/>
          </a:bodyPr>
          <a:lstStyle/>
          <a:p>
            <a:r>
              <a:rPr lang="lt-LT" sz="2800" dirty="0" smtClean="0"/>
              <a:t/>
            </a:r>
            <a:br>
              <a:rPr lang="lt-LT" sz="2800" dirty="0" smtClean="0"/>
            </a:br>
            <a:r>
              <a:rPr lang="lt-LT" sz="2800" dirty="0" smtClean="0"/>
              <a:t>Paroda  </a:t>
            </a:r>
            <a:br>
              <a:rPr lang="lt-LT" sz="2800" dirty="0" smtClean="0"/>
            </a:br>
            <a:r>
              <a:rPr lang="lt-LT" sz="2800" dirty="0" smtClean="0">
                <a:solidFill>
                  <a:srgbClr val="FF0000"/>
                </a:solidFill>
              </a:rPr>
              <a:t>,,Mokykla be sienų 2014“</a:t>
            </a:r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00B050"/>
                </a:solidFill>
              </a:rPr>
              <a:t>Po </a:t>
            </a:r>
            <a:r>
              <a:rPr lang="en-US" sz="2800" dirty="0" err="1" smtClean="0">
                <a:solidFill>
                  <a:srgbClr val="00B050"/>
                </a:solidFill>
              </a:rPr>
              <a:t>toki</a:t>
            </a:r>
            <a:r>
              <a:rPr lang="lt-LT" sz="2800" dirty="0" smtClean="0">
                <a:solidFill>
                  <a:srgbClr val="00B050"/>
                </a:solidFill>
              </a:rPr>
              <a:t>ų padėkos žodžių norisi dirbti dar geriau</a:t>
            </a:r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lt-LT" sz="2800" dirty="0" smtClean="0">
                <a:solidFill>
                  <a:srgbClr val="FF0000"/>
                </a:solidFill>
              </a:rPr>
              <a:t/>
            </a:r>
            <a:br>
              <a:rPr lang="lt-LT" sz="2800" dirty="0" smtClean="0">
                <a:solidFill>
                  <a:srgbClr val="FF0000"/>
                </a:solidFill>
              </a:rPr>
            </a:br>
            <a:r>
              <a:rPr lang="lt-LT" sz="2800" dirty="0" smtClean="0">
                <a:solidFill>
                  <a:srgbClr val="00B050"/>
                </a:solidFill>
              </a:rPr>
              <a:t/>
            </a:r>
            <a:br>
              <a:rPr lang="lt-LT" sz="2800" dirty="0" smtClean="0">
                <a:solidFill>
                  <a:srgbClr val="00B050"/>
                </a:solidFill>
              </a:rPr>
            </a:br>
            <a:endParaRPr lang="lt-LT" sz="2800" dirty="0"/>
          </a:p>
        </p:txBody>
      </p:sp>
      <p:pic>
        <p:nvPicPr>
          <p:cNvPr id="5" name="Turinio vietos rezervavimo ženklas 4" descr="DSC_048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420888"/>
            <a:ext cx="2736303" cy="3816424"/>
          </a:xfrm>
        </p:spPr>
      </p:pic>
      <p:pic>
        <p:nvPicPr>
          <p:cNvPr id="6" name="Turinio vietos rezervavimo ženklas 5" descr="DSC_049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56176" y="116632"/>
            <a:ext cx="2232248" cy="2376264"/>
          </a:xfrm>
        </p:spPr>
      </p:pic>
      <p:pic>
        <p:nvPicPr>
          <p:cNvPr id="7" name="Paveikslėlis 6" descr="DSC_04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116632"/>
            <a:ext cx="2448272" cy="2376264"/>
          </a:xfrm>
          <a:prstGeom prst="rect">
            <a:avLst/>
          </a:prstGeom>
        </p:spPr>
      </p:pic>
      <p:pic>
        <p:nvPicPr>
          <p:cNvPr id="9" name="Paveikslėlis 8" descr="DSC_04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2780928"/>
            <a:ext cx="5148064" cy="3480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3200" dirty="0" smtClean="0"/>
              <a:t>2014 lapkritis. </a:t>
            </a:r>
            <a:r>
              <a:rPr lang="lt-LT" sz="3200" dirty="0" smtClean="0">
                <a:solidFill>
                  <a:srgbClr val="00B0F0"/>
                </a:solidFill>
              </a:rPr>
              <a:t>,,Pelėdžiukų“ grupės vaikai ir auklėtoja Violeta dalyvavo konkurse </a:t>
            </a:r>
            <a:br>
              <a:rPr lang="lt-LT" sz="3200" dirty="0" smtClean="0">
                <a:solidFill>
                  <a:srgbClr val="00B0F0"/>
                </a:solidFill>
              </a:rPr>
            </a:br>
            <a:r>
              <a:rPr lang="lt-LT" sz="3200" dirty="0" smtClean="0">
                <a:solidFill>
                  <a:srgbClr val="FF0000"/>
                </a:solidFill>
              </a:rPr>
              <a:t>,,KALĖDŲ SPALVOS“</a:t>
            </a:r>
            <a:endParaRPr lang="lt-LT" sz="3200" dirty="0">
              <a:solidFill>
                <a:srgbClr val="FF0000"/>
              </a:solidFill>
            </a:endParaRPr>
          </a:p>
        </p:txBody>
      </p:sp>
      <p:pic>
        <p:nvPicPr>
          <p:cNvPr id="5" name="Turinio vietos rezervavimo ženklas 4" descr="IMG_38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4077072"/>
            <a:ext cx="4038600" cy="2592288"/>
          </a:xfrm>
        </p:spPr>
      </p:pic>
      <p:pic>
        <p:nvPicPr>
          <p:cNvPr id="6" name="Turinio vietos rezervavimo ženklas 5" descr="IMG_395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48064" y="1556792"/>
            <a:ext cx="3394472" cy="5112568"/>
          </a:xfrm>
        </p:spPr>
      </p:pic>
      <p:pic>
        <p:nvPicPr>
          <p:cNvPr id="7" name="Paveikslėlis 6" descr="IMG_39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1556792"/>
            <a:ext cx="3888432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2014 </a:t>
            </a:r>
            <a:r>
              <a:rPr lang="en-US" sz="3600" dirty="0" err="1" smtClean="0"/>
              <a:t>lapkritis</a:t>
            </a:r>
            <a:r>
              <a:rPr lang="en-US" dirty="0" smtClean="0"/>
              <a:t>.</a:t>
            </a:r>
            <a:r>
              <a:rPr lang="lt-LT" dirty="0" smtClean="0"/>
              <a:t> </a:t>
            </a:r>
            <a:r>
              <a:rPr lang="en-US" sz="3600" dirty="0" err="1" smtClean="0">
                <a:solidFill>
                  <a:srgbClr val="00B0F0"/>
                </a:solidFill>
              </a:rPr>
              <a:t>Dalyvavome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br>
              <a:rPr lang="en-US" dirty="0" smtClean="0">
                <a:solidFill>
                  <a:srgbClr val="00B0F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,,</a:t>
            </a:r>
            <a:r>
              <a:rPr lang="en-US" sz="3100" dirty="0" smtClean="0">
                <a:solidFill>
                  <a:srgbClr val="FF0000"/>
                </a:solidFill>
              </a:rPr>
              <a:t>J</a:t>
            </a:r>
            <a:r>
              <a:rPr lang="lt-LT" sz="3100" dirty="0" smtClean="0">
                <a:solidFill>
                  <a:srgbClr val="FF0000"/>
                </a:solidFill>
              </a:rPr>
              <a:t>AUNOJO ATLETO</a:t>
            </a:r>
            <a:r>
              <a:rPr lang="en-US" sz="3600" dirty="0" smtClean="0">
                <a:solidFill>
                  <a:srgbClr val="FF0000"/>
                </a:solidFill>
              </a:rPr>
              <a:t>“ </a:t>
            </a:r>
            <a:r>
              <a:rPr lang="lt-LT" sz="3600" dirty="0" smtClean="0">
                <a:solidFill>
                  <a:srgbClr val="00B0F0"/>
                </a:solidFill>
              </a:rPr>
              <a:t>šventėje</a:t>
            </a:r>
            <a:r>
              <a:rPr lang="lt-LT" dirty="0" smtClean="0">
                <a:solidFill>
                  <a:srgbClr val="00B0F0"/>
                </a:solidFill>
              </a:rPr>
              <a:t/>
            </a:r>
            <a:br>
              <a:rPr lang="lt-LT" dirty="0" smtClean="0">
                <a:solidFill>
                  <a:srgbClr val="00B0F0"/>
                </a:solidFill>
              </a:rPr>
            </a:br>
            <a:r>
              <a:rPr lang="lt-LT" sz="3600" dirty="0" smtClean="0">
                <a:solidFill>
                  <a:srgbClr val="00B050"/>
                </a:solidFill>
              </a:rPr>
              <a:t>,,Čiauškučio“ komandą treniravo </a:t>
            </a:r>
            <a:br>
              <a:rPr lang="lt-LT" sz="3600" dirty="0" smtClean="0">
                <a:solidFill>
                  <a:srgbClr val="00B050"/>
                </a:solidFill>
              </a:rPr>
            </a:br>
            <a:r>
              <a:rPr lang="lt-LT" sz="3600" dirty="0" smtClean="0">
                <a:solidFill>
                  <a:srgbClr val="00B050"/>
                </a:solidFill>
              </a:rPr>
              <a:t>Daina ir Rasa</a:t>
            </a:r>
            <a:endParaRPr lang="lt-LT" sz="3600" i="1" dirty="0">
              <a:solidFill>
                <a:srgbClr val="00B050"/>
              </a:solidFill>
            </a:endParaRPr>
          </a:p>
        </p:txBody>
      </p:sp>
      <p:pic>
        <p:nvPicPr>
          <p:cNvPr id="5" name="Turinio vietos rezervavimo ženklas 4" descr="20141127_11472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852936"/>
            <a:ext cx="2520280" cy="3816424"/>
          </a:xfrm>
        </p:spPr>
      </p:pic>
      <p:pic>
        <p:nvPicPr>
          <p:cNvPr id="6" name="Turinio vietos rezervavimo ženklas 5" descr="20141127_1151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228184" y="3010694"/>
            <a:ext cx="2808312" cy="3658666"/>
          </a:xfrm>
        </p:spPr>
      </p:pic>
      <p:pic>
        <p:nvPicPr>
          <p:cNvPr id="7" name="Paveikslėlis 6" descr="20141127_1206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2420888"/>
            <a:ext cx="3384376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2014 </a:t>
            </a:r>
            <a:r>
              <a:rPr lang="en-US" sz="3200" dirty="0" err="1" smtClean="0"/>
              <a:t>gruodis</a:t>
            </a:r>
            <a:r>
              <a:rPr lang="en-US" sz="3200" dirty="0" smtClean="0"/>
              <a:t>. </a:t>
            </a:r>
            <a:r>
              <a:rPr lang="en-US" sz="3200" dirty="0" err="1" smtClean="0">
                <a:solidFill>
                  <a:srgbClr val="00B0F0"/>
                </a:solidFill>
              </a:rPr>
              <a:t>Dalyvavome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Vilniaus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m.Karolini</a:t>
            </a:r>
            <a:r>
              <a:rPr lang="lt-LT" sz="3200" dirty="0" smtClean="0">
                <a:solidFill>
                  <a:srgbClr val="00B0F0"/>
                </a:solidFill>
              </a:rPr>
              <a:t>š</a:t>
            </a:r>
            <a:r>
              <a:rPr lang="en-US" sz="3200" dirty="0" err="1" smtClean="0">
                <a:solidFill>
                  <a:srgbClr val="00B0F0"/>
                </a:solidFill>
              </a:rPr>
              <a:t>ki</a:t>
            </a:r>
            <a:r>
              <a:rPr lang="lt-LT" sz="3200" dirty="0" smtClean="0">
                <a:solidFill>
                  <a:srgbClr val="00B0F0"/>
                </a:solidFill>
              </a:rPr>
              <a:t>ų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metodinio</a:t>
            </a:r>
            <a:r>
              <a:rPr lang="en-US" sz="3200" dirty="0" smtClean="0">
                <a:solidFill>
                  <a:srgbClr val="00B0F0"/>
                </a:solidFill>
              </a:rPr>
              <a:t> b</a:t>
            </a:r>
            <a:r>
              <a:rPr lang="lt-LT" sz="3200" dirty="0" smtClean="0">
                <a:solidFill>
                  <a:srgbClr val="00B0F0"/>
                </a:solidFill>
              </a:rPr>
              <a:t>ū</a:t>
            </a:r>
            <a:r>
              <a:rPr lang="en-US" sz="3200" dirty="0" err="1" smtClean="0">
                <a:solidFill>
                  <a:srgbClr val="00B0F0"/>
                </a:solidFill>
              </a:rPr>
              <a:t>relio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lt-LT" sz="3200" dirty="0" smtClean="0">
                <a:solidFill>
                  <a:srgbClr val="00B0F0"/>
                </a:solidFill>
              </a:rPr>
              <a:t>konkurse </a:t>
            </a:r>
            <a:r>
              <a:rPr lang="lt-LT" sz="3200" dirty="0" smtClean="0">
                <a:solidFill>
                  <a:srgbClr val="FF0000"/>
                </a:solidFill>
              </a:rPr>
              <a:t>,,SMAGI EGLUTĖ“</a:t>
            </a:r>
            <a:endParaRPr lang="lt-LT" sz="32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395536" y="1556792"/>
            <a:ext cx="4038600" cy="4958011"/>
          </a:xfrm>
        </p:spPr>
        <p:txBody>
          <a:bodyPr/>
          <a:lstStyle/>
          <a:p>
            <a:pPr>
              <a:buNone/>
            </a:pPr>
            <a:r>
              <a:rPr lang="lt-LT" dirty="0" smtClean="0">
                <a:solidFill>
                  <a:srgbClr val="00B050"/>
                </a:solidFill>
              </a:rPr>
              <a:t>,,Bitučių“ grupės eglutė</a:t>
            </a:r>
            <a:endParaRPr lang="lt-LT" dirty="0">
              <a:solidFill>
                <a:srgbClr val="00B050"/>
              </a:solidFill>
            </a:endParaRP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lt-LT" dirty="0" smtClean="0">
                <a:solidFill>
                  <a:srgbClr val="00B050"/>
                </a:solidFill>
              </a:rPr>
              <a:t>,,</a:t>
            </a:r>
            <a:r>
              <a:rPr lang="lt-LT" dirty="0" err="1" smtClean="0">
                <a:solidFill>
                  <a:srgbClr val="00B050"/>
                </a:solidFill>
              </a:rPr>
              <a:t>Pelėdžiukų“grupės</a:t>
            </a:r>
            <a:r>
              <a:rPr lang="lt-LT" dirty="0" smtClean="0">
                <a:solidFill>
                  <a:srgbClr val="00B050"/>
                </a:solidFill>
              </a:rPr>
              <a:t> eglutė</a:t>
            </a:r>
            <a:endParaRPr lang="lt-LT" dirty="0">
              <a:solidFill>
                <a:srgbClr val="00B050"/>
              </a:solidFill>
            </a:endParaRPr>
          </a:p>
        </p:txBody>
      </p:sp>
      <p:pic>
        <p:nvPicPr>
          <p:cNvPr id="5" name="Paveikslėlis 4" descr="IMG_43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2204864"/>
            <a:ext cx="4176464" cy="4392488"/>
          </a:xfrm>
          <a:prstGeom prst="rect">
            <a:avLst/>
          </a:prstGeom>
        </p:spPr>
      </p:pic>
      <p:pic>
        <p:nvPicPr>
          <p:cNvPr id="6" name="Paveikslėlis 5" descr="IMG_43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204864"/>
            <a:ext cx="3816424" cy="439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2014 </a:t>
            </a:r>
            <a:r>
              <a:rPr lang="en-US" sz="3200" dirty="0" err="1" smtClean="0"/>
              <a:t>gruodis</a:t>
            </a:r>
            <a:r>
              <a:rPr lang="en-US" sz="3200" dirty="0" smtClean="0"/>
              <a:t>. </a:t>
            </a:r>
            <a:r>
              <a:rPr lang="en-US" sz="3200" dirty="0" err="1" smtClean="0">
                <a:solidFill>
                  <a:srgbClr val="00B0F0"/>
                </a:solidFill>
              </a:rPr>
              <a:t>Dalyvavome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renginyje</a:t>
            </a:r>
            <a:r>
              <a:rPr lang="lt-LT" sz="3200" dirty="0" smtClean="0">
                <a:solidFill>
                  <a:srgbClr val="00B0F0"/>
                </a:solidFill>
              </a:rPr>
              <a:t/>
            </a:r>
            <a:br>
              <a:rPr lang="lt-LT" sz="3200" dirty="0" smtClean="0">
                <a:solidFill>
                  <a:srgbClr val="00B0F0"/>
                </a:solidFill>
              </a:rPr>
            </a:b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,,</a:t>
            </a:r>
            <a:r>
              <a:rPr lang="lt-LT" sz="3200" dirty="0" smtClean="0">
                <a:solidFill>
                  <a:srgbClr val="FF0000"/>
                </a:solidFill>
              </a:rPr>
              <a:t>KALĖDŲ  BELAUKIANT“</a:t>
            </a:r>
            <a:endParaRPr lang="lt-LT" sz="32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lt-LT" sz="2400" dirty="0" smtClean="0">
                <a:solidFill>
                  <a:srgbClr val="00B050"/>
                </a:solidFill>
              </a:rPr>
              <a:t>Veikė ,,Čiauškučio“ kalėdinės dirbtuvėlės</a:t>
            </a:r>
          </a:p>
          <a:p>
            <a:pPr>
              <a:buNone/>
            </a:pPr>
            <a:endParaRPr lang="lt-LT" sz="2400" dirty="0">
              <a:solidFill>
                <a:srgbClr val="00B050"/>
              </a:solidFill>
            </a:endParaRP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lt-LT" sz="2400" dirty="0" smtClean="0">
                <a:solidFill>
                  <a:srgbClr val="00B050"/>
                </a:solidFill>
              </a:rPr>
              <a:t>Vyko ,,Čiauškučio“ kalėdinių žaisliukų prekyba</a:t>
            </a:r>
            <a:endParaRPr lang="lt-LT" sz="2400" dirty="0">
              <a:solidFill>
                <a:srgbClr val="00B050"/>
              </a:solidFill>
            </a:endParaRPr>
          </a:p>
        </p:txBody>
      </p:sp>
      <p:pic>
        <p:nvPicPr>
          <p:cNvPr id="6" name="Paveikslėlis 5" descr="DSC_05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348880"/>
            <a:ext cx="2880320" cy="4104456"/>
          </a:xfrm>
          <a:prstGeom prst="rect">
            <a:avLst/>
          </a:prstGeom>
        </p:spPr>
      </p:pic>
      <p:pic>
        <p:nvPicPr>
          <p:cNvPr id="7" name="Paveikslėlis 6" descr="DSC_05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2348880"/>
            <a:ext cx="2808312" cy="4104456"/>
          </a:xfrm>
          <a:prstGeom prst="rect">
            <a:avLst/>
          </a:prstGeom>
        </p:spPr>
      </p:pic>
      <p:pic>
        <p:nvPicPr>
          <p:cNvPr id="8" name="Paveikslėlis 7" descr="DSC_05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2348880"/>
            <a:ext cx="2592288" cy="4104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3200" dirty="0" smtClean="0"/>
              <a:t>2014 gruodis. </a:t>
            </a:r>
            <a:r>
              <a:rPr lang="lt-LT" sz="3200" dirty="0" smtClean="0">
                <a:solidFill>
                  <a:srgbClr val="00B0F0"/>
                </a:solidFill>
              </a:rPr>
              <a:t>Aplankome ,,Spindulio“ mokyklos vaikus .</a:t>
            </a:r>
            <a:br>
              <a:rPr lang="lt-LT" sz="3200" dirty="0" smtClean="0">
                <a:solidFill>
                  <a:srgbClr val="00B0F0"/>
                </a:solidFill>
              </a:rPr>
            </a:br>
            <a:r>
              <a:rPr lang="lt-LT" sz="3200" dirty="0" smtClean="0">
                <a:solidFill>
                  <a:srgbClr val="00B0F0"/>
                </a:solidFill>
              </a:rPr>
              <a:t>Rodome spektaklį </a:t>
            </a:r>
            <a:r>
              <a:rPr lang="lt-LT" sz="3200" dirty="0" smtClean="0">
                <a:solidFill>
                  <a:srgbClr val="FF0000"/>
                </a:solidFill>
              </a:rPr>
              <a:t>,,DANTUKAI  KRAMTUKAI“</a:t>
            </a:r>
            <a:endParaRPr lang="lt-LT" sz="3200" dirty="0">
              <a:solidFill>
                <a:srgbClr val="FF0000"/>
              </a:solidFill>
            </a:endParaRPr>
          </a:p>
        </p:txBody>
      </p:sp>
      <p:pic>
        <p:nvPicPr>
          <p:cNvPr id="7" name="Turinio vietos rezervavimo ženklas 6" descr="DSC_015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772816"/>
            <a:ext cx="4038600" cy="3431542"/>
          </a:xfrm>
        </p:spPr>
      </p:pic>
      <p:pic>
        <p:nvPicPr>
          <p:cNvPr id="15" name="Turinio vietos rezervavimo ženklas 14" descr="DSC_013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3356992"/>
            <a:ext cx="4038600" cy="29523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lt-LT" sz="2800" dirty="0" smtClean="0"/>
              <a:t>2014 rugsėjis. Dalyvavome konkurse</a:t>
            </a:r>
            <a:br>
              <a:rPr lang="lt-LT" sz="2800" dirty="0" smtClean="0"/>
            </a:br>
            <a:r>
              <a:rPr lang="lt-LT" sz="2800" u="sng" dirty="0" smtClean="0">
                <a:solidFill>
                  <a:srgbClr val="FF0000"/>
                </a:solidFill>
              </a:rPr>
              <a:t>,,DARŽELIO SPALVOS 2014“</a:t>
            </a:r>
            <a:br>
              <a:rPr lang="lt-LT" sz="2800" u="sng" dirty="0" smtClean="0">
                <a:solidFill>
                  <a:srgbClr val="FF0000"/>
                </a:solidFill>
              </a:rPr>
            </a:br>
            <a:r>
              <a:rPr lang="lt-LT" sz="2800" dirty="0" smtClean="0"/>
              <a:t>Organizatoriai VIVACOLOR  ir portalas </a:t>
            </a:r>
            <a:r>
              <a:rPr lang="lt-LT" sz="2800" i="1" dirty="0" err="1" smtClean="0"/>
              <a:t>lrytas.lt</a:t>
            </a:r>
            <a:r>
              <a:rPr lang="lt-LT" sz="2800" i="1" dirty="0" smtClean="0"/>
              <a:t/>
            </a:r>
            <a:br>
              <a:rPr lang="lt-LT" sz="2800" i="1" dirty="0" smtClean="0"/>
            </a:br>
            <a:r>
              <a:rPr lang="lt-LT" sz="2800" i="1" dirty="0" smtClean="0"/>
              <a:t/>
            </a:r>
            <a:br>
              <a:rPr lang="lt-LT" sz="2800" i="1" dirty="0" smtClean="0"/>
            </a:br>
            <a:r>
              <a:rPr lang="lt-LT" sz="2800" i="1" dirty="0" smtClean="0">
                <a:solidFill>
                  <a:srgbClr val="92D050"/>
                </a:solidFill>
              </a:rPr>
              <a:t>L/d dalyviai: ,,Meškučių“ ir ,,Lapiukų“ grupių vaikai ir pedagogai</a:t>
            </a:r>
            <a:r>
              <a:rPr lang="lt-LT" sz="2800" dirty="0" smtClean="0">
                <a:solidFill>
                  <a:srgbClr val="FF0000"/>
                </a:solidFill>
              </a:rPr>
              <a:t/>
            </a:r>
            <a:br>
              <a:rPr lang="lt-LT" sz="2800" dirty="0" smtClean="0">
                <a:solidFill>
                  <a:srgbClr val="FF0000"/>
                </a:solidFill>
              </a:rPr>
            </a:br>
            <a:endParaRPr lang="lt-LT" sz="2800" dirty="0"/>
          </a:p>
        </p:txBody>
      </p:sp>
      <p:pic>
        <p:nvPicPr>
          <p:cNvPr id="5" name="Turinio vietos rezervavimo ženklas 4" descr="Viso ekrano užfiksavimas 2014.10.30 2147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996952"/>
            <a:ext cx="4038600" cy="2808312"/>
          </a:xfrm>
        </p:spPr>
      </p:pic>
      <p:pic>
        <p:nvPicPr>
          <p:cNvPr id="6" name="Turinio vietos rezervavimo ženklas 5" descr="Viso ekrano užfiksavimas 2014.10.30 21345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9376"/>
            <a:ext cx="4038600" cy="29279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2800" dirty="0" smtClean="0"/>
              <a:t>2015 vasaris. </a:t>
            </a:r>
            <a:r>
              <a:rPr lang="lt-LT" sz="2800" dirty="0" err="1" smtClean="0">
                <a:solidFill>
                  <a:srgbClr val="00B0F0"/>
                </a:solidFill>
              </a:rPr>
              <a:t>Dalyv</a:t>
            </a:r>
            <a:r>
              <a:rPr lang="en-US" sz="2800" dirty="0" smtClean="0">
                <a:solidFill>
                  <a:srgbClr val="00B0F0"/>
                </a:solidFill>
              </a:rPr>
              <a:t>o</a:t>
            </a:r>
            <a:r>
              <a:rPr lang="lt-LT" sz="2800" dirty="0" smtClean="0">
                <a:solidFill>
                  <a:srgbClr val="00B0F0"/>
                </a:solidFill>
              </a:rPr>
              <a:t>me respublikinėje metodinėje-praktinėje ikimokyklinio ugdymo įstaigų konferencijoje </a:t>
            </a:r>
            <a:br>
              <a:rPr lang="lt-LT" sz="2800" dirty="0" smtClean="0">
                <a:solidFill>
                  <a:srgbClr val="00B0F0"/>
                </a:solidFill>
              </a:rPr>
            </a:br>
            <a:r>
              <a:rPr lang="lt-LT" sz="3100" dirty="0" smtClean="0">
                <a:solidFill>
                  <a:srgbClr val="FF0000"/>
                </a:solidFill>
              </a:rPr>
              <a:t>,,Kūrybiškas metodų taikymas ugdymo procese“</a:t>
            </a:r>
            <a:endParaRPr lang="lt-LT" sz="31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546848" cy="4525963"/>
          </a:xfrm>
        </p:spPr>
        <p:txBody>
          <a:bodyPr/>
          <a:lstStyle/>
          <a:p>
            <a:pPr>
              <a:buNone/>
            </a:pPr>
            <a:r>
              <a:rPr lang="lt-LT" dirty="0" smtClean="0"/>
              <a:t>,,Meškučių“ grupės komanda         </a:t>
            </a:r>
          </a:p>
          <a:p>
            <a:pPr>
              <a:buNone/>
            </a:pPr>
            <a:r>
              <a:rPr lang="lt-LT" dirty="0" smtClean="0"/>
              <a:t>         Renata ir </a:t>
            </a:r>
            <a:r>
              <a:rPr lang="lt-LT" dirty="0" err="1" smtClean="0"/>
              <a:t>Džiuljeta</a:t>
            </a:r>
            <a:endParaRPr lang="lt-LT" dirty="0" smtClean="0"/>
          </a:p>
          <a:p>
            <a:pPr>
              <a:buNone/>
            </a:pPr>
            <a:r>
              <a:rPr lang="lt-LT" dirty="0" smtClean="0"/>
              <a:t>         pristatė pranešimą</a:t>
            </a:r>
          </a:p>
          <a:p>
            <a:pPr>
              <a:buNone/>
            </a:pPr>
            <a:r>
              <a:rPr lang="lt-LT" smtClean="0">
                <a:solidFill>
                  <a:srgbClr val="00B050"/>
                </a:solidFill>
              </a:rPr>
              <a:t>      ,,</a:t>
            </a:r>
            <a:r>
              <a:rPr lang="lt-LT" sz="3200" dirty="0" smtClean="0">
                <a:solidFill>
                  <a:srgbClr val="00B050"/>
                </a:solidFill>
              </a:rPr>
              <a:t>Dėmesio veiklos</a:t>
            </a:r>
            <a:r>
              <a:rPr lang="lt-LT" dirty="0" smtClean="0">
                <a:solidFill>
                  <a:srgbClr val="00B050"/>
                </a:solidFill>
              </a:rPr>
              <a:t>“</a:t>
            </a:r>
          </a:p>
          <a:p>
            <a:pPr>
              <a:buNone/>
            </a:pPr>
            <a:endParaRPr lang="en-US" dirty="0" smtClean="0">
              <a:solidFill>
                <a:srgbClr val="00B050"/>
              </a:solidFill>
            </a:endParaRPr>
          </a:p>
          <a:p>
            <a:pPr>
              <a:buNone/>
            </a:pPr>
            <a:r>
              <a:rPr lang="en-US" sz="2400" dirty="0" err="1" smtClean="0"/>
              <a:t>Sulauk</a:t>
            </a:r>
            <a:r>
              <a:rPr lang="lt-LT" sz="2400" dirty="0" err="1" smtClean="0"/>
              <a:t>ėme</a:t>
            </a:r>
            <a:r>
              <a:rPr lang="lt-LT" sz="2400" dirty="0" smtClean="0"/>
              <a:t> didžiulės pagarbos</a:t>
            </a:r>
          </a:p>
          <a:p>
            <a:pPr>
              <a:buNone/>
            </a:pPr>
            <a:r>
              <a:rPr lang="lt-LT" sz="2400" dirty="0" smtClean="0"/>
              <a:t>ir susidomėjimo mūsų veikla.</a:t>
            </a:r>
            <a:endParaRPr lang="lt-LT" sz="2400" dirty="0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499992" y="1484784"/>
            <a:ext cx="4474840" cy="5112568"/>
          </a:xfrm>
        </p:spPr>
        <p:txBody>
          <a:bodyPr/>
          <a:lstStyle/>
          <a:p>
            <a:pPr>
              <a:buNone/>
            </a:pPr>
            <a:r>
              <a:rPr lang="lt-LT" dirty="0" smtClean="0"/>
              <a:t>        </a:t>
            </a:r>
          </a:p>
          <a:p>
            <a:pPr>
              <a:buNone/>
            </a:pPr>
            <a:r>
              <a:rPr lang="lt-LT" dirty="0" smtClean="0"/>
              <a:t>              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lt-LT" dirty="0" smtClean="0"/>
          </a:p>
          <a:p>
            <a:pPr>
              <a:buNone/>
            </a:pPr>
            <a:endParaRPr lang="lt-LT" dirty="0"/>
          </a:p>
        </p:txBody>
      </p:sp>
      <p:pic>
        <p:nvPicPr>
          <p:cNvPr id="5" name="Content Placeholder 3" descr="20150123_09463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148064" y="1844824"/>
            <a:ext cx="3456384" cy="4536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2800" dirty="0" smtClean="0"/>
              <a:t>2015 kovas. </a:t>
            </a:r>
            <a:r>
              <a:rPr lang="lt-LT" sz="2800" dirty="0" smtClean="0">
                <a:solidFill>
                  <a:srgbClr val="00B0F0"/>
                </a:solidFill>
              </a:rPr>
              <a:t>Dalyvavome ikimokyklinių ugdymo įstaigų keramikos konkurse </a:t>
            </a:r>
            <a:r>
              <a:rPr lang="lt-LT" sz="2800" dirty="0" smtClean="0">
                <a:solidFill>
                  <a:srgbClr val="FF0000"/>
                </a:solidFill>
              </a:rPr>
              <a:t>,,MOLIS VAIKO DELNE“</a:t>
            </a:r>
            <a:endParaRPr lang="lt-LT" sz="28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316288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         </a:t>
            </a:r>
            <a:r>
              <a:rPr lang="lt-LT" dirty="0" smtClean="0"/>
              <a:t>Už etninių tradicijų puoselėjimą ir </a:t>
            </a:r>
            <a:r>
              <a:rPr lang="lt-LT" dirty="0" err="1" smtClean="0"/>
              <a:t>original</a:t>
            </a:r>
            <a:r>
              <a:rPr lang="en-US" dirty="0" err="1" smtClean="0"/>
              <a:t>ius</a:t>
            </a:r>
            <a:r>
              <a:rPr lang="lt-LT" dirty="0" smtClean="0"/>
              <a:t> </a:t>
            </a:r>
            <a:r>
              <a:rPr lang="en-US" dirty="0" smtClean="0"/>
              <a:t>   </a:t>
            </a:r>
            <a:r>
              <a:rPr lang="lt-LT" dirty="0" err="1" smtClean="0"/>
              <a:t>kūrinėl</a:t>
            </a:r>
            <a:r>
              <a:rPr lang="en-US" dirty="0" err="1" smtClean="0"/>
              <a:t>ius</a:t>
            </a:r>
            <a:r>
              <a:rPr lang="lt-LT" dirty="0" smtClean="0"/>
              <a:t> mūsų l/d ugdytiniams:</a:t>
            </a:r>
          </a:p>
          <a:p>
            <a:pPr>
              <a:buNone/>
            </a:pPr>
            <a:r>
              <a:rPr lang="lt-LT" dirty="0" smtClean="0"/>
              <a:t>       </a:t>
            </a:r>
            <a:r>
              <a:rPr lang="lt-LT" dirty="0" smtClean="0">
                <a:solidFill>
                  <a:srgbClr val="92D050"/>
                </a:solidFill>
              </a:rPr>
              <a:t>Godai </a:t>
            </a:r>
            <a:r>
              <a:rPr lang="lt-LT" dirty="0" err="1" smtClean="0">
                <a:solidFill>
                  <a:srgbClr val="92D050"/>
                </a:solidFill>
              </a:rPr>
              <a:t>Janulaitytei</a:t>
            </a:r>
            <a:r>
              <a:rPr lang="lt-LT" dirty="0" smtClean="0">
                <a:solidFill>
                  <a:srgbClr val="92D050"/>
                </a:solidFill>
              </a:rPr>
              <a:t> ,</a:t>
            </a:r>
          </a:p>
          <a:p>
            <a:pPr>
              <a:buNone/>
            </a:pPr>
            <a:r>
              <a:rPr lang="lt-LT" dirty="0" smtClean="0">
                <a:solidFill>
                  <a:srgbClr val="92D050"/>
                </a:solidFill>
              </a:rPr>
              <a:t>       Aurimui Augustinui</a:t>
            </a:r>
            <a:r>
              <a:rPr lang="en-US" dirty="0" smtClean="0">
                <a:solidFill>
                  <a:srgbClr val="92D050"/>
                </a:solidFill>
              </a:rPr>
              <a:t>, </a:t>
            </a:r>
            <a:endParaRPr lang="lt-LT" dirty="0" smtClean="0">
              <a:solidFill>
                <a:srgbClr val="92D050"/>
              </a:solidFill>
            </a:endParaRPr>
          </a:p>
          <a:p>
            <a:pPr>
              <a:buNone/>
            </a:pPr>
            <a:r>
              <a:rPr lang="lt-LT" dirty="0" smtClean="0">
                <a:solidFill>
                  <a:srgbClr val="92D050"/>
                </a:solidFill>
              </a:rPr>
              <a:t>       </a:t>
            </a:r>
            <a:r>
              <a:rPr lang="en-US" dirty="0" err="1" smtClean="0">
                <a:solidFill>
                  <a:srgbClr val="92D050"/>
                </a:solidFill>
              </a:rPr>
              <a:t>Giedriui</a:t>
            </a:r>
            <a:r>
              <a:rPr lang="en-US" dirty="0" smtClean="0">
                <a:solidFill>
                  <a:srgbClr val="92D050"/>
                </a:solidFill>
              </a:rPr>
              <a:t> Ole</a:t>
            </a:r>
            <a:r>
              <a:rPr lang="lt-LT" dirty="0" err="1" smtClean="0">
                <a:solidFill>
                  <a:srgbClr val="92D050"/>
                </a:solidFill>
              </a:rPr>
              <a:t>škevič</a:t>
            </a:r>
            <a:r>
              <a:rPr lang="lt-LT" dirty="0" smtClean="0">
                <a:solidFill>
                  <a:srgbClr val="92D050"/>
                </a:solidFill>
              </a:rPr>
              <a:t>, </a:t>
            </a:r>
          </a:p>
          <a:p>
            <a:pPr>
              <a:buNone/>
            </a:pPr>
            <a:r>
              <a:rPr lang="lt-LT" dirty="0" smtClean="0">
                <a:solidFill>
                  <a:srgbClr val="92D050"/>
                </a:solidFill>
              </a:rPr>
              <a:t>       Eimantui </a:t>
            </a:r>
            <a:r>
              <a:rPr lang="lt-LT" dirty="0" err="1" smtClean="0">
                <a:solidFill>
                  <a:srgbClr val="92D050"/>
                </a:solidFill>
              </a:rPr>
              <a:t>Gedzevičiui</a:t>
            </a:r>
            <a:endParaRPr lang="lt-LT" dirty="0" smtClean="0">
              <a:solidFill>
                <a:srgbClr val="92D050"/>
              </a:solidFill>
            </a:endParaRPr>
          </a:p>
          <a:p>
            <a:pPr>
              <a:buNone/>
            </a:pPr>
            <a:r>
              <a:rPr lang="lt-LT" dirty="0" smtClean="0"/>
              <a:t>pedagogei </a:t>
            </a:r>
            <a:r>
              <a:rPr lang="lt-LT" dirty="0" err="1" smtClean="0"/>
              <a:t>Anastasijai</a:t>
            </a:r>
            <a:r>
              <a:rPr lang="lt-LT" dirty="0" smtClean="0"/>
              <a:t> </a:t>
            </a:r>
            <a:r>
              <a:rPr lang="lt-LT" dirty="0" err="1" smtClean="0"/>
              <a:t>Maicen</a:t>
            </a:r>
            <a:r>
              <a:rPr lang="lt-LT" dirty="0" smtClean="0"/>
              <a:t> </a:t>
            </a:r>
          </a:p>
          <a:p>
            <a:pPr>
              <a:buNone/>
            </a:pPr>
            <a:r>
              <a:rPr lang="lt-LT" dirty="0" smtClean="0"/>
              <a:t>ir keramikei </a:t>
            </a:r>
            <a:r>
              <a:rPr lang="lt-LT" dirty="0" err="1" smtClean="0"/>
              <a:t>AgneiBaranauskienei</a:t>
            </a:r>
            <a:endParaRPr lang="lt-LT" dirty="0" smtClean="0"/>
          </a:p>
          <a:p>
            <a:pPr>
              <a:buNone/>
            </a:pPr>
            <a:r>
              <a:rPr lang="lt-LT" dirty="0" smtClean="0"/>
              <a:t>     įteikti padėkos raštai.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lt-LT" dirty="0"/>
          </a:p>
        </p:txBody>
      </p:sp>
      <p:pic>
        <p:nvPicPr>
          <p:cNvPr id="1026" name="Picture 2" descr="C:\Documents and Settings\User\Desktop\Lietuvaitė - sona.riauk@gmail.com - Gmail_failai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628800"/>
            <a:ext cx="4101430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2015 </a:t>
            </a:r>
            <a:r>
              <a:rPr lang="en-US" sz="2800" dirty="0" err="1" smtClean="0"/>
              <a:t>kovas</a:t>
            </a:r>
            <a:r>
              <a:rPr lang="en-US" sz="2800" dirty="0" smtClean="0"/>
              <a:t>. </a:t>
            </a:r>
            <a:r>
              <a:rPr lang="lt-LT" sz="2800" dirty="0" smtClean="0"/>
              <a:t>   </a:t>
            </a:r>
            <a:r>
              <a:rPr lang="en-US" sz="2800" dirty="0" err="1" smtClean="0">
                <a:solidFill>
                  <a:srgbClr val="00B0F0"/>
                </a:solidFill>
              </a:rPr>
              <a:t>Dalyvavome</a:t>
            </a:r>
            <a:r>
              <a:rPr lang="en-US" sz="2800" dirty="0" smtClean="0">
                <a:solidFill>
                  <a:srgbClr val="00B0F0"/>
                </a:solidFill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</a:rPr>
              <a:t>Vilniaus</a:t>
            </a:r>
            <a:r>
              <a:rPr lang="en-US" sz="2800" dirty="0" smtClean="0">
                <a:solidFill>
                  <a:srgbClr val="00B0F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Rotary </a:t>
            </a:r>
            <a:r>
              <a:rPr lang="en-US" sz="2800" dirty="0" err="1" smtClean="0">
                <a:solidFill>
                  <a:srgbClr val="FF0000"/>
                </a:solidFill>
              </a:rPr>
              <a:t>klubo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lt-LT" sz="2800" dirty="0" smtClean="0">
                <a:solidFill>
                  <a:srgbClr val="00B0F0"/>
                </a:solidFill>
              </a:rPr>
              <a:t/>
            </a:r>
            <a:br>
              <a:rPr lang="lt-LT" sz="2800" dirty="0" smtClean="0">
                <a:solidFill>
                  <a:srgbClr val="00B0F0"/>
                </a:solidFill>
              </a:rPr>
            </a:br>
            <a:r>
              <a:rPr lang="lt-LT" sz="2800" dirty="0" smtClean="0">
                <a:solidFill>
                  <a:srgbClr val="00B0F0"/>
                </a:solidFill>
              </a:rPr>
              <a:t>                  </a:t>
            </a:r>
            <a:r>
              <a:rPr lang="en-US" sz="2800" dirty="0" smtClean="0">
                <a:solidFill>
                  <a:srgbClr val="00B0F0"/>
                </a:solidFill>
              </a:rPr>
              <a:t>pie</a:t>
            </a:r>
            <a:r>
              <a:rPr lang="lt-LT" sz="2800" dirty="0" err="1" smtClean="0">
                <a:solidFill>
                  <a:srgbClr val="00B0F0"/>
                </a:solidFill>
              </a:rPr>
              <a:t>šinių</a:t>
            </a:r>
            <a:r>
              <a:rPr lang="en-US" sz="2800" dirty="0" smtClean="0">
                <a:solidFill>
                  <a:srgbClr val="00B0F0"/>
                </a:solidFill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</a:rPr>
              <a:t>aukcione</a:t>
            </a:r>
            <a:endParaRPr lang="lt-LT" sz="28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lt-LT" sz="2400" dirty="0" smtClean="0"/>
              <a:t>,,Linksmučių“ grupės vaikai</a:t>
            </a:r>
          </a:p>
          <a:p>
            <a:pPr>
              <a:buNone/>
            </a:pPr>
            <a:r>
              <a:rPr lang="lt-LT" sz="2400" dirty="0" smtClean="0"/>
              <a:t>      Vincentas </a:t>
            </a:r>
            <a:r>
              <a:rPr lang="lt-LT" sz="2400" dirty="0" err="1" smtClean="0"/>
              <a:t>Nazimovas</a:t>
            </a:r>
            <a:endParaRPr lang="lt-LT" sz="2400" dirty="0" smtClean="0"/>
          </a:p>
          <a:p>
            <a:pPr>
              <a:buNone/>
            </a:pPr>
            <a:r>
              <a:rPr lang="lt-LT" sz="2400" dirty="0" smtClean="0"/>
              <a:t>        Orestas Ivanauskas</a:t>
            </a:r>
          </a:p>
          <a:p>
            <a:pPr>
              <a:buNone/>
            </a:pPr>
            <a:r>
              <a:rPr lang="lt-LT" sz="2400" dirty="0" smtClean="0"/>
              <a:t>    kartu su priešmokyklinio ugdymo pedagoge Zita</a:t>
            </a:r>
          </a:p>
          <a:p>
            <a:pPr>
              <a:buNone/>
            </a:pPr>
            <a:r>
              <a:rPr lang="lt-LT" sz="2400" dirty="0" smtClean="0"/>
              <a:t>  tapo aukciono nugalėtojais</a:t>
            </a:r>
            <a:endParaRPr lang="lt-LT" sz="2400" dirty="0"/>
          </a:p>
        </p:txBody>
      </p:sp>
      <p:pic>
        <p:nvPicPr>
          <p:cNvPr id="6" name="Turinio vietos rezervavimo ženklas 5" descr="2015-03-19 08.14.1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99592" y="980728"/>
            <a:ext cx="2160240" cy="1656184"/>
          </a:xfrm>
        </p:spPr>
      </p:pic>
      <p:pic>
        <p:nvPicPr>
          <p:cNvPr id="7" name="Paveikslėlis 6" descr="P33063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412776"/>
            <a:ext cx="4032448" cy="2520280"/>
          </a:xfrm>
          <a:prstGeom prst="rect">
            <a:avLst/>
          </a:prstGeom>
        </p:spPr>
      </p:pic>
      <p:pic>
        <p:nvPicPr>
          <p:cNvPr id="8" name="Paveikslėlis 7" descr="P33063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3212976"/>
            <a:ext cx="3600400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2015 </a:t>
            </a:r>
            <a:r>
              <a:rPr lang="en-US" sz="3200" dirty="0" err="1" smtClean="0"/>
              <a:t>kovas</a:t>
            </a:r>
            <a:r>
              <a:rPr lang="en-US" sz="3200" dirty="0" smtClean="0"/>
              <a:t>. </a:t>
            </a:r>
            <a:r>
              <a:rPr lang="lt-LT" sz="3200" dirty="0" smtClean="0">
                <a:solidFill>
                  <a:srgbClr val="00B0F0"/>
                </a:solidFill>
              </a:rPr>
              <a:t>Dalyvavome ikimokyklinių įstaigų pedagogų ,,</a:t>
            </a:r>
            <a:r>
              <a:rPr lang="lt-LT" sz="3200" dirty="0" err="1" smtClean="0">
                <a:solidFill>
                  <a:srgbClr val="00B0F0"/>
                </a:solidFill>
              </a:rPr>
              <a:t>Vaivorykštės“metodinio</a:t>
            </a:r>
            <a:r>
              <a:rPr lang="lt-LT" sz="3200" dirty="0" smtClean="0">
                <a:solidFill>
                  <a:srgbClr val="00B0F0"/>
                </a:solidFill>
              </a:rPr>
              <a:t> būrelio parodoje </a:t>
            </a:r>
            <a:br>
              <a:rPr lang="lt-LT" sz="3200" dirty="0" smtClean="0">
                <a:solidFill>
                  <a:srgbClr val="00B0F0"/>
                </a:solidFill>
              </a:rPr>
            </a:br>
            <a:r>
              <a:rPr lang="lt-LT" sz="3200" dirty="0" smtClean="0">
                <a:solidFill>
                  <a:srgbClr val="FF0000"/>
                </a:solidFill>
              </a:rPr>
              <a:t>,,KURIU KNYGĄ APIE SAVO MIESTĄ VILNIŲ“</a:t>
            </a:r>
            <a:endParaRPr lang="lt-LT" sz="3200" dirty="0">
              <a:solidFill>
                <a:srgbClr val="00B0F0"/>
              </a:solidFill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lt-LT" dirty="0" smtClean="0"/>
              <a:t>     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   </a:t>
            </a:r>
            <a:r>
              <a:rPr lang="lt-LT" dirty="0" smtClean="0"/>
              <a:t>  Knygas parodoje eksponavo ,,Bitučių“,</a:t>
            </a:r>
          </a:p>
          <a:p>
            <a:pPr>
              <a:buNone/>
            </a:pPr>
            <a:r>
              <a:rPr lang="lt-LT" dirty="0" smtClean="0"/>
              <a:t>,,Linksmučių“, ,,Saulutės“</a:t>
            </a:r>
          </a:p>
          <a:p>
            <a:pPr>
              <a:buNone/>
            </a:pPr>
            <a:r>
              <a:rPr lang="lt-LT" dirty="0" smtClean="0"/>
              <a:t>grupių vaikai ir pedagogai.</a:t>
            </a:r>
            <a:endParaRPr lang="lt-LT" dirty="0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lt-LT" dirty="0"/>
          </a:p>
        </p:txBody>
      </p:sp>
      <p:pic>
        <p:nvPicPr>
          <p:cNvPr id="5" name="Paveikslėlis 4" descr="2015-03-23 09.50.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1700808"/>
            <a:ext cx="3744416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3200" dirty="0" smtClean="0"/>
              <a:t/>
            </a:r>
            <a:br>
              <a:rPr lang="lt-LT" sz="3200" dirty="0" smtClean="0"/>
            </a:br>
            <a:r>
              <a:rPr lang="en-US" sz="3200" dirty="0" smtClean="0"/>
              <a:t>2015 </a:t>
            </a:r>
            <a:r>
              <a:rPr lang="en-US" sz="3200" dirty="0" err="1" smtClean="0"/>
              <a:t>kovas</a:t>
            </a:r>
            <a:r>
              <a:rPr lang="en-US" sz="3200" dirty="0" smtClean="0"/>
              <a:t>. </a:t>
            </a:r>
            <a:r>
              <a:rPr lang="en-US" sz="3200" dirty="0" err="1" smtClean="0">
                <a:solidFill>
                  <a:srgbClr val="00B0F0"/>
                </a:solidFill>
              </a:rPr>
              <a:t>Dalyvavome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ekologin</a:t>
            </a:r>
            <a:r>
              <a:rPr lang="lt-LT" sz="3200" dirty="0" err="1" smtClean="0">
                <a:solidFill>
                  <a:srgbClr val="00B0F0"/>
                </a:solidFill>
              </a:rPr>
              <a:t>ėje</a:t>
            </a:r>
            <a:r>
              <a:rPr lang="lt-LT" sz="3200" dirty="0" smtClean="0">
                <a:solidFill>
                  <a:srgbClr val="00B0F0"/>
                </a:solidFill>
              </a:rPr>
              <a:t> parodoje </a:t>
            </a:r>
            <a:br>
              <a:rPr lang="lt-LT" sz="3200" dirty="0" smtClean="0">
                <a:solidFill>
                  <a:srgbClr val="00B0F0"/>
                </a:solidFill>
              </a:rPr>
            </a:br>
            <a:r>
              <a:rPr lang="lt-LT" sz="3200" dirty="0" smtClean="0">
                <a:solidFill>
                  <a:srgbClr val="FF0000"/>
                </a:solidFill>
              </a:rPr>
              <a:t>,,MANO  AUGINTINIS“</a:t>
            </a:r>
            <a:r>
              <a:rPr lang="lt-LT" sz="3200" dirty="0" smtClean="0">
                <a:solidFill>
                  <a:srgbClr val="00B0F0"/>
                </a:solidFill>
              </a:rPr>
              <a:t/>
            </a:r>
            <a:br>
              <a:rPr lang="lt-LT" sz="3200" dirty="0" smtClean="0">
                <a:solidFill>
                  <a:srgbClr val="00B0F0"/>
                </a:solidFill>
              </a:rPr>
            </a:br>
            <a:r>
              <a:rPr lang="lt-LT" sz="3200" dirty="0" smtClean="0">
                <a:solidFill>
                  <a:srgbClr val="00B0F0"/>
                </a:solidFill>
              </a:rPr>
              <a:t> skirtoje Pasaulinei Žemės dienai paminėti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lt-LT" sz="3200" dirty="0" smtClean="0"/>
              <a:t/>
            </a:r>
            <a:br>
              <a:rPr lang="lt-LT" sz="3200" dirty="0" smtClean="0"/>
            </a:br>
            <a:endParaRPr lang="lt-LT" sz="32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716016" y="1600200"/>
            <a:ext cx="4176464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lt-LT" dirty="0" smtClean="0"/>
              <a:t>           </a:t>
            </a:r>
          </a:p>
          <a:p>
            <a:pPr>
              <a:buNone/>
            </a:pPr>
            <a:endParaRPr lang="lt-LT" dirty="0" smtClean="0"/>
          </a:p>
          <a:p>
            <a:pPr>
              <a:buNone/>
            </a:pPr>
            <a:r>
              <a:rPr lang="lt-LT" dirty="0" smtClean="0"/>
              <a:t>           </a:t>
            </a:r>
            <a:r>
              <a:rPr lang="en-US" dirty="0" err="1" smtClean="0"/>
              <a:t>Aukl</a:t>
            </a:r>
            <a:r>
              <a:rPr lang="lt-LT" dirty="0" err="1" smtClean="0"/>
              <a:t>ėtoja</a:t>
            </a:r>
            <a:r>
              <a:rPr lang="lt-LT" dirty="0" smtClean="0"/>
              <a:t> </a:t>
            </a:r>
          </a:p>
          <a:p>
            <a:pPr>
              <a:buNone/>
            </a:pPr>
            <a:r>
              <a:rPr lang="lt-LT" dirty="0" smtClean="0"/>
              <a:t>   </a:t>
            </a:r>
            <a:r>
              <a:rPr lang="lt-LT" dirty="0" err="1" smtClean="0"/>
              <a:t>Anastasija</a:t>
            </a:r>
            <a:r>
              <a:rPr lang="lt-LT" dirty="0" smtClean="0"/>
              <a:t> </a:t>
            </a:r>
            <a:r>
              <a:rPr lang="lt-LT" dirty="0" err="1" smtClean="0"/>
              <a:t>Maicen</a:t>
            </a:r>
            <a:endParaRPr lang="lt-LT" dirty="0" smtClean="0"/>
          </a:p>
          <a:p>
            <a:pPr>
              <a:buNone/>
            </a:pPr>
            <a:r>
              <a:rPr lang="lt-LT" dirty="0" smtClean="0"/>
              <a:t>      kūrė eksponatą</a:t>
            </a:r>
          </a:p>
          <a:p>
            <a:pPr>
              <a:buNone/>
            </a:pPr>
            <a:r>
              <a:rPr lang="lt-LT" dirty="0" smtClean="0"/>
              <a:t> ,,Kanarėlė </a:t>
            </a:r>
            <a:r>
              <a:rPr lang="lt-LT" dirty="0" err="1" smtClean="0"/>
              <a:t>čiulbuonėlė</a:t>
            </a:r>
            <a:r>
              <a:rPr lang="lt-LT" dirty="0" smtClean="0"/>
              <a:t>““</a:t>
            </a:r>
            <a:endParaRPr lang="lt-LT" dirty="0"/>
          </a:p>
        </p:txBody>
      </p:sp>
      <p:pic>
        <p:nvPicPr>
          <p:cNvPr id="5" name="Turinio vietos rezervavimo ženklas 4" descr="IMG_006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1772816"/>
            <a:ext cx="3960440" cy="47419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2015 </a:t>
            </a:r>
            <a:r>
              <a:rPr lang="en-US" sz="3600" dirty="0" err="1" smtClean="0"/>
              <a:t>balandis</a:t>
            </a:r>
            <a:r>
              <a:rPr lang="en-US" sz="3600" dirty="0" smtClean="0"/>
              <a:t>. </a:t>
            </a:r>
            <a:r>
              <a:rPr lang="en-US" sz="3600" dirty="0" err="1" smtClean="0">
                <a:solidFill>
                  <a:srgbClr val="00B0F0"/>
                </a:solidFill>
              </a:rPr>
              <a:t>Dalyvavome</a:t>
            </a:r>
            <a:r>
              <a:rPr lang="en-US" sz="3600" dirty="0" smtClean="0">
                <a:solidFill>
                  <a:srgbClr val="00B0F0"/>
                </a:solidFill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</a:rPr>
              <a:t>konkurse</a:t>
            </a:r>
            <a:r>
              <a:rPr lang="en-US" sz="3600" dirty="0" smtClean="0">
                <a:solidFill>
                  <a:srgbClr val="00B0F0"/>
                </a:solidFill>
              </a:rPr>
              <a:t> </a:t>
            </a:r>
            <a:r>
              <a:rPr lang="lt-LT" sz="3600" dirty="0" smtClean="0">
                <a:solidFill>
                  <a:srgbClr val="00B0F0"/>
                </a:solidFill>
              </a:rPr>
              <a:t/>
            </a:r>
            <a:br>
              <a:rPr lang="lt-LT" sz="3600" dirty="0" smtClean="0">
                <a:solidFill>
                  <a:srgbClr val="00B0F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,,</a:t>
            </a:r>
            <a:r>
              <a:rPr lang="lt-LT" sz="3100" dirty="0" smtClean="0">
                <a:solidFill>
                  <a:srgbClr val="FF0000"/>
                </a:solidFill>
              </a:rPr>
              <a:t>VAIKŲ  VELYKĖLĖS </a:t>
            </a:r>
            <a:r>
              <a:rPr lang="lt-LT" sz="3600" dirty="0" smtClean="0">
                <a:solidFill>
                  <a:srgbClr val="FF0000"/>
                </a:solidFill>
              </a:rPr>
              <a:t>2015“. </a:t>
            </a:r>
            <a:endParaRPr lang="lt-LT" sz="3600" dirty="0">
              <a:solidFill>
                <a:srgbClr val="FF0000"/>
              </a:solidFill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lt-LT" dirty="0" smtClean="0"/>
              <a:t>   Didįjį margutį vaikams</a:t>
            </a:r>
          </a:p>
          <a:p>
            <a:pPr>
              <a:buNone/>
            </a:pPr>
            <a:r>
              <a:rPr lang="lt-LT" dirty="0" smtClean="0"/>
              <a:t>padėjo gaminti auklėtojos     Rasa ir </a:t>
            </a:r>
            <a:r>
              <a:rPr lang="lt-LT" dirty="0" err="1" smtClean="0"/>
              <a:t>Anastasija</a:t>
            </a:r>
            <a:endParaRPr lang="lt-LT" dirty="0" smtClean="0"/>
          </a:p>
          <a:p>
            <a:pPr>
              <a:buNone/>
            </a:pPr>
            <a:endParaRPr lang="lt-LT" dirty="0" smtClean="0"/>
          </a:p>
          <a:p>
            <a:pPr>
              <a:buNone/>
            </a:pPr>
            <a:endParaRPr lang="lt-LT" dirty="0"/>
          </a:p>
        </p:txBody>
      </p:sp>
      <p:pic>
        <p:nvPicPr>
          <p:cNvPr id="5" name="Turinio vietos rezervavimo ženklas 4" descr="DSC_017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647564" y="3104964"/>
            <a:ext cx="3600400" cy="3384376"/>
          </a:xfrm>
        </p:spPr>
      </p:pic>
      <p:pic>
        <p:nvPicPr>
          <p:cNvPr id="6" name="Paveikslėlis 5" descr="DSC_01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340768"/>
            <a:ext cx="3888432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2015 </a:t>
            </a:r>
            <a:r>
              <a:rPr lang="en-US" sz="2800" dirty="0" err="1" smtClean="0"/>
              <a:t>balandis</a:t>
            </a:r>
            <a:r>
              <a:rPr lang="en-US" sz="2800" dirty="0" smtClean="0"/>
              <a:t>. </a:t>
            </a:r>
            <a:r>
              <a:rPr lang="en-US" sz="2800" dirty="0" err="1" smtClean="0">
                <a:solidFill>
                  <a:srgbClr val="00B0F0"/>
                </a:solidFill>
              </a:rPr>
              <a:t>Da</a:t>
            </a:r>
            <a:r>
              <a:rPr lang="lt-LT" sz="2800" dirty="0" err="1" smtClean="0">
                <a:solidFill>
                  <a:srgbClr val="00B0F0"/>
                </a:solidFill>
              </a:rPr>
              <a:t>lyvavome</a:t>
            </a:r>
            <a:r>
              <a:rPr lang="lt-LT" sz="2800" dirty="0" smtClean="0">
                <a:solidFill>
                  <a:srgbClr val="00B0F0"/>
                </a:solidFill>
              </a:rPr>
              <a:t> piešinių konkurse </a:t>
            </a:r>
            <a:br>
              <a:rPr lang="lt-LT" sz="2800" dirty="0" smtClean="0">
                <a:solidFill>
                  <a:srgbClr val="00B0F0"/>
                </a:solidFill>
              </a:rPr>
            </a:br>
            <a:r>
              <a:rPr lang="lt-LT" sz="2800" dirty="0" smtClean="0">
                <a:solidFill>
                  <a:srgbClr val="FF0000"/>
                </a:solidFill>
              </a:rPr>
              <a:t>,,MANO SPALVOTA ŠEIMA“</a:t>
            </a:r>
            <a:endParaRPr lang="lt-LT" sz="28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258816" cy="4525963"/>
          </a:xfrm>
        </p:spPr>
        <p:txBody>
          <a:bodyPr/>
          <a:lstStyle/>
          <a:p>
            <a:pPr>
              <a:buNone/>
            </a:pPr>
            <a:r>
              <a:rPr lang="lt-LT" dirty="0" smtClean="0"/>
              <a:t>,,PZU Lietuva gyvybės draudimas“ </a:t>
            </a:r>
          </a:p>
          <a:p>
            <a:pPr>
              <a:buNone/>
            </a:pPr>
            <a:r>
              <a:rPr lang="lt-LT" dirty="0" smtClean="0"/>
              <a:t>skatino vaikų kūrybiškumą ir organizavo piešinių konkursą.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Pie</a:t>
            </a:r>
            <a:r>
              <a:rPr lang="lt-LT" dirty="0" err="1" smtClean="0"/>
              <a:t>šinius</a:t>
            </a:r>
            <a:r>
              <a:rPr lang="lt-LT" dirty="0" smtClean="0"/>
              <a:t> konkursui pristatė ,,Saulutės“, ,,Genelių“</a:t>
            </a:r>
          </a:p>
          <a:p>
            <a:pPr>
              <a:buNone/>
            </a:pPr>
            <a:r>
              <a:rPr lang="en-US" dirty="0" smtClean="0"/>
              <a:t>    </a:t>
            </a:r>
            <a:r>
              <a:rPr lang="lt-LT" dirty="0" smtClean="0"/>
              <a:t>,,Linksmučių“ grupės</a:t>
            </a:r>
            <a:endParaRPr lang="lt-LT" dirty="0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lt-LT" dirty="0" smtClean="0"/>
          </a:p>
          <a:p>
            <a:pPr>
              <a:buNone/>
            </a:pPr>
            <a:r>
              <a:rPr lang="lt-LT" dirty="0" smtClean="0"/>
              <a:t> </a:t>
            </a:r>
            <a:endParaRPr lang="lt-LT" dirty="0"/>
          </a:p>
        </p:txBody>
      </p:sp>
      <p:pic>
        <p:nvPicPr>
          <p:cNvPr id="5" name="Paveikslėlis 4" descr="P33063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484784"/>
            <a:ext cx="4320480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2015 </a:t>
            </a:r>
            <a:r>
              <a:rPr lang="en-US" sz="3200" dirty="0" err="1" smtClean="0"/>
              <a:t>balandis</a:t>
            </a:r>
            <a:r>
              <a:rPr lang="en-US" sz="3200" dirty="0" smtClean="0"/>
              <a:t>. </a:t>
            </a:r>
            <a:r>
              <a:rPr lang="lt-LT" sz="3200" dirty="0" smtClean="0">
                <a:solidFill>
                  <a:srgbClr val="00B0F0"/>
                </a:solidFill>
              </a:rPr>
              <a:t>Dalyvavome metodinių priemonių parodoje ,,Spindulio“ metodiniame būrelyje</a:t>
            </a:r>
            <a:endParaRPr lang="lt-LT" sz="32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lt-LT" dirty="0" smtClean="0"/>
              <a:t>Pedagogų komunikacinės, saviugdos , veiksmingos veiklos kompetencijų plėtojimą grupėse pristatė :</a:t>
            </a:r>
          </a:p>
          <a:p>
            <a:pPr>
              <a:buNone/>
            </a:pPr>
            <a:r>
              <a:rPr lang="lt-LT" dirty="0" smtClean="0"/>
              <a:t>Jūratė J., Irena S., Daiva G., Dalia A., Vilija K. 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lt-LT" dirty="0" err="1" smtClean="0"/>
              <a:t>Logopedines</a:t>
            </a:r>
            <a:r>
              <a:rPr lang="lt-LT" dirty="0" smtClean="0"/>
              <a:t>, individualaus</a:t>
            </a:r>
            <a:endParaRPr lang="en-US" dirty="0" smtClean="0"/>
          </a:p>
          <a:p>
            <a:pPr>
              <a:buNone/>
            </a:pPr>
            <a:r>
              <a:rPr lang="lt-LT" dirty="0" smtClean="0"/>
              <a:t>darbo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vaikais</a:t>
            </a:r>
            <a:r>
              <a:rPr lang="lt-LT" dirty="0" smtClean="0"/>
              <a:t> priemones</a:t>
            </a:r>
            <a:endParaRPr lang="en-US" dirty="0" smtClean="0"/>
          </a:p>
          <a:p>
            <a:pPr>
              <a:buNone/>
            </a:pPr>
            <a:r>
              <a:rPr lang="lt-LT" dirty="0" smtClean="0"/>
              <a:t> pristatė: </a:t>
            </a:r>
            <a:r>
              <a:rPr lang="en-US" dirty="0" smtClean="0"/>
              <a:t>  </a:t>
            </a:r>
            <a:r>
              <a:rPr lang="lt-LT" dirty="0" smtClean="0"/>
              <a:t>Asta V., Zita I., Joana K.</a:t>
            </a:r>
          </a:p>
          <a:p>
            <a:pPr>
              <a:buNone/>
            </a:pPr>
            <a:endParaRPr lang="lt-LT" dirty="0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lt-LT" dirty="0" smtClean="0"/>
          </a:p>
          <a:p>
            <a:pPr>
              <a:buNone/>
            </a:pPr>
            <a:endParaRPr lang="lt-LT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lt-LT" dirty="0"/>
          </a:p>
        </p:txBody>
      </p:sp>
      <p:pic>
        <p:nvPicPr>
          <p:cNvPr id="5" name="Paveikslėlis 4" descr="peled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1484784"/>
            <a:ext cx="3240360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730426"/>
          </a:xfrm>
        </p:spPr>
        <p:txBody>
          <a:bodyPr/>
          <a:lstStyle/>
          <a:p>
            <a:endParaRPr lang="lt-LT" dirty="0"/>
          </a:p>
        </p:txBody>
      </p:sp>
      <p:pic>
        <p:nvPicPr>
          <p:cNvPr id="5" name="Turinio vietos rezervavimo ženklas 4" descr="Kopija iš logo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16152" y="2060849"/>
            <a:ext cx="2520696" cy="2376264"/>
          </a:xfrm>
        </p:spPr>
      </p:pic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lt-LT" dirty="0" smtClean="0">
              <a:solidFill>
                <a:srgbClr val="00B0F0"/>
              </a:solidFill>
            </a:endParaRPr>
          </a:p>
          <a:p>
            <a:pPr>
              <a:buNone/>
            </a:pPr>
            <a:r>
              <a:rPr lang="lt-LT" smtClean="0">
                <a:solidFill>
                  <a:srgbClr val="00B0F0"/>
                </a:solidFill>
              </a:rPr>
              <a:t>    </a:t>
            </a:r>
            <a:r>
              <a:rPr lang="lt-LT" dirty="0" smtClean="0">
                <a:solidFill>
                  <a:srgbClr val="00B0F0"/>
                </a:solidFill>
              </a:rPr>
              <a:t>Kitais metais linkime prasmingų veiklų</a:t>
            </a:r>
            <a:r>
              <a:rPr lang="lt-LT" smtClean="0">
                <a:solidFill>
                  <a:srgbClr val="00B0F0"/>
                </a:solidFill>
              </a:rPr>
              <a:t>,  </a:t>
            </a:r>
            <a:r>
              <a:rPr lang="lt-LT" dirty="0" smtClean="0">
                <a:solidFill>
                  <a:srgbClr val="00B0F0"/>
                </a:solidFill>
              </a:rPr>
              <a:t>kantrybės ir pasitikėjimo savimi</a:t>
            </a:r>
            <a:endParaRPr lang="lt-LT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2800" dirty="0" smtClean="0"/>
              <a:t>2014 rugsėjis. Prisijungėme prie aplinkosauginės kampanijos </a:t>
            </a:r>
            <a:r>
              <a:rPr lang="lt-LT" sz="2800" u="sng" dirty="0" smtClean="0">
                <a:solidFill>
                  <a:srgbClr val="FF0000"/>
                </a:solidFill>
              </a:rPr>
              <a:t>,,AŠ GALVOJU“</a:t>
            </a:r>
            <a:endParaRPr lang="lt-LT" sz="2800" u="sng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lt-LT" dirty="0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8574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lt-LT" dirty="0" smtClean="0"/>
              <a:t>        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  </a:t>
            </a:r>
            <a:r>
              <a:rPr lang="lt-LT" dirty="0" smtClean="0"/>
              <a:t> </a:t>
            </a:r>
            <a:endParaRPr lang="lt-LT" u="sng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lt-LT" dirty="0" smtClean="0">
                <a:solidFill>
                  <a:srgbClr val="FF0000"/>
                </a:solidFill>
              </a:rPr>
              <a:t>     </a:t>
            </a:r>
            <a:r>
              <a:rPr lang="lt-LT" dirty="0" smtClean="0"/>
              <a:t>Siuntėme l/d veiklos  programos ,,</a:t>
            </a:r>
            <a:r>
              <a:rPr lang="lt-LT" dirty="0" err="1" smtClean="0"/>
              <a:t>Ekožiniatinklis</a:t>
            </a:r>
            <a:r>
              <a:rPr lang="lt-LT" dirty="0" smtClean="0"/>
              <a:t>“ projektą. </a:t>
            </a:r>
            <a:r>
              <a:rPr lang="en-US" dirty="0" smtClean="0"/>
              <a:t>(</a:t>
            </a:r>
            <a:r>
              <a:rPr lang="en-US" dirty="0" err="1" smtClean="0"/>
              <a:t>Pra</a:t>
            </a:r>
            <a:r>
              <a:rPr lang="lt-LT" dirty="0" smtClean="0"/>
              <a:t>šėme finansavimo</a:t>
            </a:r>
            <a:r>
              <a:rPr lang="en-US" dirty="0" smtClean="0"/>
              <a:t> 1000,-Lt</a:t>
            </a:r>
            <a:r>
              <a:rPr lang="lt-LT" dirty="0" smtClean="0"/>
              <a:t>).</a:t>
            </a:r>
            <a:endParaRPr lang="en-US" dirty="0" smtClean="0"/>
          </a:p>
          <a:p>
            <a:pPr>
              <a:buNone/>
            </a:pPr>
            <a:r>
              <a:rPr lang="en-US" dirty="0" err="1" smtClean="0"/>
              <a:t>Gaila</a:t>
            </a:r>
            <a:r>
              <a:rPr lang="en-US" dirty="0" smtClean="0"/>
              <a:t>, </a:t>
            </a:r>
            <a:r>
              <a:rPr lang="en-US" dirty="0" err="1" smtClean="0"/>
              <a:t>ta</a:t>
            </a:r>
            <a:r>
              <a:rPr lang="lt-LT" dirty="0" err="1" smtClean="0"/>
              <a:t>čiau</a:t>
            </a:r>
            <a:r>
              <a:rPr lang="lt-LT" dirty="0" smtClean="0"/>
              <a:t> nepavyko</a:t>
            </a:r>
            <a:r>
              <a:rPr lang="en-US" dirty="0" smtClean="0"/>
              <a:t>.</a:t>
            </a:r>
            <a:endParaRPr lang="lt-LT" dirty="0"/>
          </a:p>
        </p:txBody>
      </p:sp>
      <p:pic>
        <p:nvPicPr>
          <p:cNvPr id="1026" name="Picture 2" descr="C:\Documents and Settings\User\Desktop\logo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16832"/>
            <a:ext cx="3960440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 fontScale="90000"/>
          </a:bodyPr>
          <a:lstStyle/>
          <a:p>
            <a:r>
              <a:rPr lang="lt-LT" sz="2800" dirty="0" smtClean="0"/>
              <a:t>2014 rugsėjis. Dalyvavome  </a:t>
            </a:r>
            <a:r>
              <a:rPr lang="en-US" sz="2800" dirty="0" err="1" smtClean="0"/>
              <a:t>Vilniaus</a:t>
            </a:r>
            <a:r>
              <a:rPr lang="en-US" sz="2800" dirty="0" smtClean="0"/>
              <a:t> </a:t>
            </a:r>
            <a:r>
              <a:rPr lang="en-US" sz="2800" dirty="0" err="1" smtClean="0"/>
              <a:t>miesto</a:t>
            </a:r>
            <a:r>
              <a:rPr lang="en-US" sz="2800" dirty="0" smtClean="0"/>
              <a:t> </a:t>
            </a:r>
            <a:r>
              <a:rPr lang="lt-LT" sz="2800" dirty="0" smtClean="0"/>
              <a:t>parodoje </a:t>
            </a:r>
            <a:br>
              <a:rPr lang="lt-LT" sz="2800" dirty="0" smtClean="0"/>
            </a:br>
            <a:r>
              <a:rPr lang="lt-LT" sz="2800" u="sng" dirty="0" smtClean="0">
                <a:solidFill>
                  <a:srgbClr val="FF0000"/>
                </a:solidFill>
              </a:rPr>
              <a:t>,,SODO  KRAITĖ“ </a:t>
            </a:r>
            <a:br>
              <a:rPr lang="lt-LT" sz="2800" u="sng" dirty="0" smtClean="0">
                <a:solidFill>
                  <a:srgbClr val="FF0000"/>
                </a:solidFill>
              </a:rPr>
            </a:br>
            <a:r>
              <a:rPr lang="lt-LT" sz="2800" dirty="0" smtClean="0"/>
              <a:t>Pedagogės Violeta, Rasa, Audronė padarė rudens gėrybių eksponatą</a:t>
            </a:r>
            <a:br>
              <a:rPr lang="lt-LT" sz="2800" dirty="0" smtClean="0"/>
            </a:br>
            <a:endParaRPr lang="lt-LT" sz="2800" u="sng" dirty="0"/>
          </a:p>
        </p:txBody>
      </p:sp>
      <p:pic>
        <p:nvPicPr>
          <p:cNvPr id="4" name="Turinio vietos rezervavimo ženklas 3" descr="IMG_36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2636912"/>
            <a:ext cx="3394472" cy="34892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lt-LT" sz="2800" dirty="0" smtClean="0"/>
              <a:t>2014 spalis. Iniciatyva su Sveikatos apsaugos ministerija ir ULAC</a:t>
            </a:r>
            <a:br>
              <a:rPr lang="lt-LT" sz="2800" dirty="0" smtClean="0"/>
            </a:br>
            <a:r>
              <a:rPr lang="lt-LT" sz="2800" u="sng" dirty="0" smtClean="0">
                <a:solidFill>
                  <a:srgbClr val="FF0000"/>
                </a:solidFill>
              </a:rPr>
              <a:t>,,ŠVARIŲ RANKŲ ŠOKIS 14“</a:t>
            </a:r>
            <a:br>
              <a:rPr lang="lt-LT" sz="2800" u="sng" dirty="0" smtClean="0">
                <a:solidFill>
                  <a:srgbClr val="FF0000"/>
                </a:solidFill>
              </a:rPr>
            </a:br>
            <a:r>
              <a:rPr lang="lt-LT" sz="2800" dirty="0" smtClean="0"/>
              <a:t>Pedagogės Sandra ir Rasa kūrė vaikams šokį</a:t>
            </a:r>
            <a:r>
              <a:rPr lang="lt-LT" sz="2800" u="sng" dirty="0" smtClean="0">
                <a:solidFill>
                  <a:srgbClr val="FF0000"/>
                </a:solidFill>
              </a:rPr>
              <a:t/>
            </a:r>
            <a:br>
              <a:rPr lang="lt-LT" sz="2800" u="sng" dirty="0" smtClean="0">
                <a:solidFill>
                  <a:srgbClr val="FF0000"/>
                </a:solidFill>
              </a:rPr>
            </a:br>
            <a:endParaRPr lang="lt-LT" sz="2800" u="sng" dirty="0"/>
          </a:p>
        </p:txBody>
      </p:sp>
      <p:pic>
        <p:nvPicPr>
          <p:cNvPr id="4" name="Turinio vietos rezervavimo ženklas 3" descr="image-8553312b3a6da416f50609b64b2d659502a86f5c5c3834ede75864e69b8774df-V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57916" y="2348880"/>
            <a:ext cx="5228167" cy="37772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584175"/>
          </a:xfrm>
        </p:spPr>
        <p:txBody>
          <a:bodyPr>
            <a:normAutofit fontScale="90000"/>
          </a:bodyPr>
          <a:lstStyle/>
          <a:p>
            <a:r>
              <a:rPr lang="lt-LT" sz="2800" dirty="0" smtClean="0"/>
              <a:t>2014 spalis. </a:t>
            </a:r>
            <a:r>
              <a:rPr lang="en-US" sz="2800" dirty="0" err="1" smtClean="0"/>
              <a:t>Dalyvavome</a:t>
            </a:r>
            <a:r>
              <a:rPr lang="en-US" sz="2800" dirty="0" smtClean="0"/>
              <a:t> </a:t>
            </a:r>
            <a:r>
              <a:rPr lang="en-US" sz="2800" dirty="0" err="1" smtClean="0"/>
              <a:t>projekte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lt-LT" sz="2800" u="sng" dirty="0" smtClean="0">
                <a:solidFill>
                  <a:srgbClr val="FF0000"/>
                </a:solidFill>
              </a:rPr>
              <a:t>,,</a:t>
            </a:r>
            <a:r>
              <a:rPr lang="en-US" sz="2800" u="sng" dirty="0" smtClean="0">
                <a:solidFill>
                  <a:srgbClr val="FF0000"/>
                </a:solidFill>
              </a:rPr>
              <a:t>SAUGIAI  PEREIKIME  GATV</a:t>
            </a:r>
            <a:r>
              <a:rPr lang="lt-LT" sz="2800" u="sng" dirty="0" smtClean="0">
                <a:solidFill>
                  <a:srgbClr val="FF0000"/>
                </a:solidFill>
              </a:rPr>
              <a:t>Ę“</a:t>
            </a:r>
            <a:r>
              <a:rPr lang="lt-LT" sz="2800" dirty="0" smtClean="0">
                <a:solidFill>
                  <a:srgbClr val="FF0000"/>
                </a:solidFill>
              </a:rPr>
              <a:t/>
            </a:r>
            <a:br>
              <a:rPr lang="lt-LT" sz="2800" dirty="0" smtClean="0">
                <a:solidFill>
                  <a:srgbClr val="FF0000"/>
                </a:solidFill>
              </a:rPr>
            </a:br>
            <a:r>
              <a:rPr lang="lt-LT" sz="2800" dirty="0" smtClean="0"/>
              <a:t>Projekto organizatoriai – Lietuvos policija ir draudimo bendrovė ,,</a:t>
            </a:r>
            <a:r>
              <a:rPr lang="lt-LT" sz="2800" dirty="0" err="1" smtClean="0"/>
              <a:t>Gjensidige</a:t>
            </a:r>
            <a:r>
              <a:rPr lang="lt-LT" sz="2800" dirty="0" smtClean="0"/>
              <a:t> </a:t>
            </a:r>
            <a:r>
              <a:rPr lang="lt-LT" sz="2800" dirty="0" err="1" smtClean="0"/>
              <a:t>Baltic</a:t>
            </a:r>
            <a:r>
              <a:rPr lang="lt-LT" sz="2800" dirty="0" smtClean="0"/>
              <a:t>“</a:t>
            </a:r>
            <a:endParaRPr lang="lt-LT" sz="2800" dirty="0"/>
          </a:p>
        </p:txBody>
      </p:sp>
      <p:sp>
        <p:nvSpPr>
          <p:cNvPr id="3" name="Paantraštė 2"/>
          <p:cNvSpPr>
            <a:spLocks noGrp="1"/>
          </p:cNvSpPr>
          <p:nvPr>
            <p:ph type="subTitle" idx="1"/>
          </p:nvPr>
        </p:nvSpPr>
        <p:spPr>
          <a:xfrm>
            <a:off x="3419872" y="2276872"/>
            <a:ext cx="5184576" cy="2952328"/>
          </a:xfrm>
        </p:spPr>
        <p:txBody>
          <a:bodyPr>
            <a:normAutofit fontScale="92500" lnSpcReduction="20000"/>
          </a:bodyPr>
          <a:lstStyle/>
          <a:p>
            <a:endParaRPr lang="en-US" u="sng" dirty="0" smtClean="0">
              <a:solidFill>
                <a:srgbClr val="00B050"/>
              </a:solidFill>
            </a:endParaRPr>
          </a:p>
          <a:p>
            <a:r>
              <a:rPr lang="lt-LT" u="sng" dirty="0" smtClean="0">
                <a:solidFill>
                  <a:srgbClr val="00B050"/>
                </a:solidFill>
              </a:rPr>
              <a:t>Laimėjome  dvi  virves-atšvaitus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 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Socialinė iniciatyva padės ugdytis saugaus elgesio gatvėse įpročius bei palengvins keliones į ekskursijas.</a:t>
            </a:r>
            <a:endParaRPr lang="lt-LT" dirty="0">
              <a:solidFill>
                <a:schemeClr val="tx1"/>
              </a:solidFill>
            </a:endParaRPr>
          </a:p>
        </p:txBody>
      </p:sp>
      <p:pic>
        <p:nvPicPr>
          <p:cNvPr id="4" name="Turinio vietos rezervavimo ženklas 3" descr="2014-10-31 11.23.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9264" y="2276872"/>
            <a:ext cx="2640608" cy="3849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lt-LT" sz="2800" dirty="0" smtClean="0"/>
              <a:t/>
            </a:r>
            <a:br>
              <a:rPr lang="lt-LT" sz="2800" dirty="0" smtClean="0"/>
            </a:br>
            <a:r>
              <a:rPr lang="lt-LT" sz="2800" dirty="0" smtClean="0"/>
              <a:t/>
            </a:r>
            <a:br>
              <a:rPr lang="lt-LT" sz="2800" dirty="0" smtClean="0"/>
            </a:br>
            <a:r>
              <a:rPr lang="lt-LT" sz="2800" dirty="0" smtClean="0"/>
              <a:t/>
            </a:r>
            <a:br>
              <a:rPr lang="lt-LT" sz="2800" dirty="0" smtClean="0"/>
            </a:br>
            <a:r>
              <a:rPr lang="lt-LT" sz="2800" dirty="0" smtClean="0"/>
              <a:t/>
            </a:r>
            <a:br>
              <a:rPr lang="lt-LT" sz="2800" dirty="0" smtClean="0"/>
            </a:br>
            <a:r>
              <a:rPr lang="lt-LT" sz="2800" dirty="0" smtClean="0"/>
              <a:t/>
            </a:r>
            <a:br>
              <a:rPr lang="lt-LT" sz="2800" dirty="0" smtClean="0"/>
            </a:br>
            <a:r>
              <a:rPr lang="en-US" sz="2800" dirty="0" smtClean="0"/>
              <a:t>2014 </a:t>
            </a:r>
            <a:r>
              <a:rPr lang="en-US" sz="2800" dirty="0" err="1" smtClean="0"/>
              <a:t>lapkritis</a:t>
            </a:r>
            <a:r>
              <a:rPr lang="en-US" sz="2800" dirty="0" smtClean="0"/>
              <a:t>. </a:t>
            </a:r>
            <a:r>
              <a:rPr lang="en-US" sz="2800" dirty="0" err="1" smtClean="0"/>
              <a:t>Dalyv</a:t>
            </a:r>
            <a:r>
              <a:rPr lang="lt-LT" sz="2800" dirty="0" err="1" smtClean="0"/>
              <a:t>avome</a:t>
            </a:r>
            <a:r>
              <a:rPr lang="en-US" sz="2800" dirty="0" smtClean="0"/>
              <a:t> </a:t>
            </a:r>
            <a:r>
              <a:rPr lang="lt-LT" sz="2800" dirty="0" smtClean="0"/>
              <a:t> visuomenės sveikatos biuro konkurse </a:t>
            </a:r>
            <a:r>
              <a:rPr lang="lt-LT" sz="2800" u="sng" dirty="0" smtClean="0">
                <a:solidFill>
                  <a:srgbClr val="FF0000"/>
                </a:solidFill>
              </a:rPr>
              <a:t>,,VITAMINIZUOTAS 2014“</a:t>
            </a:r>
            <a:br>
              <a:rPr lang="lt-LT" sz="2800" u="sng" dirty="0" smtClean="0">
                <a:solidFill>
                  <a:srgbClr val="FF0000"/>
                </a:solidFill>
              </a:rPr>
            </a:br>
            <a:r>
              <a:rPr lang="lt-LT" sz="2800" u="sng" dirty="0" smtClean="0">
                <a:solidFill>
                  <a:srgbClr val="92D050"/>
                </a:solidFill>
              </a:rPr>
              <a:t>Dalyviai: ,,Saulutės“ grupės komanda su pagalbininkais</a:t>
            </a:r>
            <a:br>
              <a:rPr lang="lt-LT" sz="2800" u="sng" dirty="0" smtClean="0">
                <a:solidFill>
                  <a:srgbClr val="92D050"/>
                </a:solidFill>
              </a:rPr>
            </a:br>
            <a:r>
              <a:rPr lang="lt-LT" sz="2800" u="sng" dirty="0" smtClean="0"/>
              <a:t>Apdovanojimas – </a:t>
            </a:r>
            <a:r>
              <a:rPr lang="lt-LT" sz="2800" u="sng" smtClean="0"/>
              <a:t>diplomas,knygelės</a:t>
            </a:r>
            <a:r>
              <a:rPr lang="lt-LT" sz="2800" u="sng" dirty="0" smtClean="0"/>
              <a:t> ir pieštukai</a:t>
            </a:r>
            <a:r>
              <a:rPr lang="lt-LT" sz="2800" u="sng" dirty="0" smtClean="0">
                <a:solidFill>
                  <a:srgbClr val="92D050"/>
                </a:solidFill>
              </a:rPr>
              <a:t/>
            </a:r>
            <a:br>
              <a:rPr lang="lt-LT" sz="2800" u="sng" dirty="0" smtClean="0">
                <a:solidFill>
                  <a:srgbClr val="92D050"/>
                </a:solidFill>
              </a:rPr>
            </a:br>
            <a:r>
              <a:rPr lang="lt-LT" sz="2800" u="sng" dirty="0" smtClean="0">
                <a:solidFill>
                  <a:srgbClr val="FF0000"/>
                </a:solidFill>
              </a:rPr>
              <a:t/>
            </a:r>
            <a:br>
              <a:rPr lang="lt-LT" sz="2800" u="sng" dirty="0" smtClean="0">
                <a:solidFill>
                  <a:srgbClr val="FF0000"/>
                </a:solidFill>
              </a:rPr>
            </a:br>
            <a:r>
              <a:rPr lang="lt-LT" sz="2800" u="sng" dirty="0" smtClean="0">
                <a:solidFill>
                  <a:srgbClr val="FF0000"/>
                </a:solidFill>
              </a:rPr>
              <a:t/>
            </a:r>
            <a:br>
              <a:rPr lang="lt-LT" sz="2800" u="sng" dirty="0" smtClean="0">
                <a:solidFill>
                  <a:srgbClr val="FF0000"/>
                </a:solidFill>
              </a:rPr>
            </a:br>
            <a:r>
              <a:rPr lang="lt-LT" sz="2800" u="sng" dirty="0" smtClean="0">
                <a:solidFill>
                  <a:srgbClr val="FF0000"/>
                </a:solidFill>
              </a:rPr>
              <a:t/>
            </a:r>
            <a:br>
              <a:rPr lang="lt-LT" sz="2800" u="sng" dirty="0" smtClean="0">
                <a:solidFill>
                  <a:srgbClr val="FF0000"/>
                </a:solidFill>
              </a:rPr>
            </a:br>
            <a:r>
              <a:rPr lang="lt-LT" sz="2800" u="sng" dirty="0" smtClean="0">
                <a:solidFill>
                  <a:srgbClr val="FF0000"/>
                </a:solidFill>
              </a:rPr>
              <a:t/>
            </a:r>
            <a:br>
              <a:rPr lang="lt-LT" sz="2800" u="sng" dirty="0" smtClean="0">
                <a:solidFill>
                  <a:srgbClr val="FF0000"/>
                </a:solidFill>
              </a:rPr>
            </a:br>
            <a:endParaRPr lang="lt-LT" sz="2800" u="sng" dirty="0">
              <a:solidFill>
                <a:srgbClr val="FF0000"/>
              </a:solidFill>
            </a:endParaRPr>
          </a:p>
        </p:txBody>
      </p:sp>
      <p:pic>
        <p:nvPicPr>
          <p:cNvPr id="5" name="Turinio vietos rezervavimo ženklas 4" descr="DSC_263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83681"/>
            <a:ext cx="4038600" cy="2692400"/>
          </a:xfrm>
        </p:spPr>
      </p:pic>
      <p:pic>
        <p:nvPicPr>
          <p:cNvPr id="6" name="Turinio vietos rezervavimo ženklas 5" descr="DSC_264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47169"/>
            <a:ext cx="4038600" cy="2692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436910"/>
          </a:xfrm>
        </p:spPr>
        <p:txBody>
          <a:bodyPr>
            <a:normAutofit fontScale="90000"/>
          </a:bodyPr>
          <a:lstStyle/>
          <a:p>
            <a:r>
              <a:rPr lang="lt-LT" sz="2800" dirty="0" smtClean="0"/>
              <a:t/>
            </a:r>
            <a:br>
              <a:rPr lang="lt-LT" sz="2800" dirty="0" smtClean="0"/>
            </a:br>
            <a:r>
              <a:rPr lang="lt-LT" sz="2800" dirty="0" smtClean="0"/>
              <a:t/>
            </a:r>
            <a:br>
              <a:rPr lang="lt-LT" sz="2800" dirty="0" smtClean="0"/>
            </a:br>
            <a:r>
              <a:rPr lang="en-US" sz="2800" dirty="0" smtClean="0"/>
              <a:t>2014 </a:t>
            </a:r>
            <a:r>
              <a:rPr lang="en-US" sz="2800" dirty="0" err="1" smtClean="0"/>
              <a:t>lapkritis</a:t>
            </a:r>
            <a:r>
              <a:rPr lang="en-US" sz="2800" dirty="0" smtClean="0"/>
              <a:t>. </a:t>
            </a:r>
            <a:r>
              <a:rPr lang="en-US" sz="2800" dirty="0" err="1" smtClean="0"/>
              <a:t>Dalyva</a:t>
            </a:r>
            <a:r>
              <a:rPr lang="lt-LT" sz="2800" dirty="0" err="1" smtClean="0"/>
              <a:t>vome</a:t>
            </a:r>
            <a:r>
              <a:rPr lang="lt-LT" sz="2800" dirty="0" smtClean="0"/>
              <a:t> </a:t>
            </a:r>
            <a:r>
              <a:rPr lang="en-US" sz="2800" dirty="0" smtClean="0"/>
              <a:t> </a:t>
            </a:r>
            <a:r>
              <a:rPr lang="en-US" sz="2800" dirty="0" err="1" smtClean="0"/>
              <a:t>visuomen</a:t>
            </a:r>
            <a:r>
              <a:rPr lang="lt-LT" sz="2800" dirty="0" smtClean="0"/>
              <a:t>ė</a:t>
            </a:r>
            <a:r>
              <a:rPr lang="en-US" sz="2800" dirty="0" smtClean="0"/>
              <a:t>s </a:t>
            </a:r>
            <a:r>
              <a:rPr lang="en-US" sz="2800" dirty="0" err="1" smtClean="0"/>
              <a:t>saugumo</a:t>
            </a:r>
            <a:r>
              <a:rPr lang="en-US" sz="2800" dirty="0" smtClean="0"/>
              <a:t> </a:t>
            </a:r>
            <a:r>
              <a:rPr lang="en-US" sz="2800" dirty="0" err="1" smtClean="0"/>
              <a:t>iniciatyviniame</a:t>
            </a:r>
            <a:r>
              <a:rPr lang="lt-LT" sz="2800" dirty="0" smtClean="0"/>
              <a:t> </a:t>
            </a:r>
            <a:r>
              <a:rPr lang="en-US" sz="2800" dirty="0" smtClean="0"/>
              <a:t> </a:t>
            </a:r>
            <a:r>
              <a:rPr lang="lt-LT" sz="2800" dirty="0" smtClean="0"/>
              <a:t>projekte </a:t>
            </a:r>
            <a:r>
              <a:rPr lang="lt-LT" sz="2800" dirty="0" smtClean="0">
                <a:solidFill>
                  <a:srgbClr val="FF0000"/>
                </a:solidFill>
              </a:rPr>
              <a:t>,,</a:t>
            </a:r>
            <a:r>
              <a:rPr lang="lt-LT" sz="2800" u="sng" dirty="0" smtClean="0">
                <a:solidFill>
                  <a:srgbClr val="FF0000"/>
                </a:solidFill>
              </a:rPr>
              <a:t>GYVENU SAUGIAI“.</a:t>
            </a:r>
            <a:br>
              <a:rPr lang="lt-LT" sz="2800" u="sng" dirty="0" smtClean="0">
                <a:solidFill>
                  <a:srgbClr val="FF0000"/>
                </a:solidFill>
              </a:rPr>
            </a:br>
            <a:r>
              <a:rPr lang="lt-LT" sz="2800" u="sng" dirty="0" smtClean="0">
                <a:solidFill>
                  <a:srgbClr val="92D050"/>
                </a:solidFill>
              </a:rPr>
              <a:t>Tikėjomės laimėti 2500 L</a:t>
            </a:r>
            <a:r>
              <a:rPr lang="en-US" sz="2800" u="sng" dirty="0" smtClean="0">
                <a:solidFill>
                  <a:srgbClr val="92D050"/>
                </a:solidFill>
              </a:rPr>
              <a:t>t.</a:t>
            </a:r>
            <a:r>
              <a:rPr lang="lt-LT" sz="2800" u="sng" dirty="0" smtClean="0">
                <a:solidFill>
                  <a:srgbClr val="92D050"/>
                </a:solidFill>
              </a:rPr>
              <a:t> - edukacinei žaidimų aikštelės įrangai :</a:t>
            </a:r>
            <a:br>
              <a:rPr lang="lt-LT" sz="2800" u="sng" dirty="0" smtClean="0">
                <a:solidFill>
                  <a:srgbClr val="92D050"/>
                </a:solidFill>
              </a:rPr>
            </a:br>
            <a:r>
              <a:rPr lang="lt-LT" sz="2800" dirty="0" smtClean="0"/>
              <a:t>šviesoforams, kelio ženklams, pėsčiųjų perėjai, automobiliams-</a:t>
            </a:r>
            <a:r>
              <a:rPr lang="lt-LT" sz="2800" dirty="0" err="1" smtClean="0"/>
              <a:t>paspirtukams</a:t>
            </a:r>
            <a:r>
              <a:rPr lang="lt-LT" sz="2800" dirty="0" smtClean="0"/>
              <a:t> ir kt.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lt-LT" sz="2800" dirty="0" smtClean="0">
                <a:solidFill>
                  <a:schemeClr val="accent6"/>
                </a:solidFill>
              </a:rPr>
              <a:t>Deja: mūsų problema rimta, tačiau finalininkams pagalbos ir  paramos reikia greičiau.</a:t>
            </a:r>
            <a:endParaRPr lang="lt-LT" sz="2800" dirty="0"/>
          </a:p>
        </p:txBody>
      </p:sp>
      <p:pic>
        <p:nvPicPr>
          <p:cNvPr id="5" name="Turinio vietos rezervavimo ženklas 4" descr="2014-10-28 11.36.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3140968"/>
            <a:ext cx="3394472" cy="2985195"/>
          </a:xfrm>
        </p:spPr>
      </p:pic>
      <p:pic>
        <p:nvPicPr>
          <p:cNvPr id="6" name="Turinio vietos rezervavimo ženklas 5" descr="2014-10-28 11.36.1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048" y="3140968"/>
            <a:ext cx="3394472" cy="29523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2014 </a:t>
            </a:r>
            <a:r>
              <a:rPr lang="en-US" sz="3200" dirty="0" err="1" smtClean="0"/>
              <a:t>lapkritis</a:t>
            </a:r>
            <a:r>
              <a:rPr lang="en-US" sz="3200" dirty="0" smtClean="0"/>
              <a:t>. </a:t>
            </a:r>
            <a:r>
              <a:rPr lang="en-US" sz="3200" dirty="0" err="1" smtClean="0"/>
              <a:t>Dalyvavome</a:t>
            </a:r>
            <a:r>
              <a:rPr lang="en-US" sz="3200" dirty="0" smtClean="0"/>
              <a:t> </a:t>
            </a:r>
            <a:r>
              <a:rPr lang="en-US" sz="3200" dirty="0" err="1" smtClean="0"/>
              <a:t>prevencin</a:t>
            </a:r>
            <a:r>
              <a:rPr lang="lt-LT" sz="3200" dirty="0" smtClean="0"/>
              <a:t>ė</a:t>
            </a:r>
            <a:r>
              <a:rPr lang="en-US" sz="3200" dirty="0" smtClean="0"/>
              <a:t>je </a:t>
            </a:r>
            <a:r>
              <a:rPr lang="en-US" sz="3200" dirty="0" err="1" smtClean="0"/>
              <a:t>programoje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,,</a:t>
            </a:r>
            <a:r>
              <a:rPr lang="en-US" sz="3200" u="sng" dirty="0" smtClean="0">
                <a:solidFill>
                  <a:srgbClr val="FF0000"/>
                </a:solidFill>
              </a:rPr>
              <a:t>KILUS GAISRUI“</a:t>
            </a:r>
            <a:endParaRPr lang="lt-LT" sz="32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lt-LT" dirty="0" smtClean="0">
              <a:solidFill>
                <a:srgbClr val="00B050"/>
              </a:solidFill>
            </a:endParaRPr>
          </a:p>
          <a:p>
            <a:r>
              <a:rPr lang="lt-LT" dirty="0" smtClean="0">
                <a:solidFill>
                  <a:srgbClr val="00B050"/>
                </a:solidFill>
              </a:rPr>
              <a:t>Programos metu vaikai supažindinti su pavojais gaisro metu. Tai – ugnis, karštis ir išsiskiriančios nuodingos dujos bei dūmai.</a:t>
            </a:r>
          </a:p>
          <a:p>
            <a:r>
              <a:rPr lang="lt-LT" dirty="0" smtClean="0">
                <a:solidFill>
                  <a:srgbClr val="00B050"/>
                </a:solidFill>
              </a:rPr>
              <a:t>Praktinės evakuacijos metu vaikai supažindinti su gaisrinės pagalbos automobiliu ir </a:t>
            </a:r>
            <a:r>
              <a:rPr lang="lt-LT" dirty="0" err="1" smtClean="0">
                <a:solidFill>
                  <a:srgbClr val="00B050"/>
                </a:solidFill>
              </a:rPr>
              <a:t>priešgaisri-nės</a:t>
            </a:r>
            <a:r>
              <a:rPr lang="lt-LT" dirty="0" smtClean="0">
                <a:solidFill>
                  <a:srgbClr val="00B050"/>
                </a:solidFill>
              </a:rPr>
              <a:t> gelbėjimo tarnybos komanda.</a:t>
            </a:r>
            <a:endParaRPr lang="lt-LT" dirty="0">
              <a:solidFill>
                <a:srgbClr val="00B050"/>
              </a:solidFill>
            </a:endParaRPr>
          </a:p>
        </p:txBody>
      </p:sp>
      <p:pic>
        <p:nvPicPr>
          <p:cNvPr id="5" name="Turinio vietos rezervavimo ženklas 4" descr="DSC_058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484784"/>
            <a:ext cx="4038600" cy="2088232"/>
          </a:xfrm>
        </p:spPr>
      </p:pic>
      <p:pic>
        <p:nvPicPr>
          <p:cNvPr id="6" name="Paveikslėlis 5" descr="DSC_06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789040"/>
            <a:ext cx="3960440" cy="2676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564</Words>
  <Application>Microsoft Office PowerPoint</Application>
  <PresentationFormat>Demonstracija ekrane (4:3)</PresentationFormat>
  <Paragraphs>118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28</vt:i4>
      </vt:variant>
    </vt:vector>
  </HeadingPairs>
  <TitlesOfParts>
    <vt:vector size="29" baseType="lpstr">
      <vt:lpstr>Office tema</vt:lpstr>
      <vt:lpstr>         Specialiusis lopšelis-darželis ,,Čiauškutis“      Akimirkos iš aktyvaus dalyvavimo visuomenės projektuose  2014-2015m.m. </vt:lpstr>
      <vt:lpstr>    2014 rugsėjis. Dalyvavome konkurse ,,DARŽELIO SPALVOS 2014“ Organizatoriai VIVACOLOR  ir portalas lrytas.lt  L/d dalyviai: ,,Meškučių“ ir ,,Lapiukų“ grupių vaikai ir pedagogai </vt:lpstr>
      <vt:lpstr>2014 rugsėjis. Prisijungėme prie aplinkosauginės kampanijos ,,AŠ GALVOJU“</vt:lpstr>
      <vt:lpstr>2014 rugsėjis. Dalyvavome  Vilniaus miesto parodoje  ,,SODO  KRAITĖ“  Pedagogės Violeta, Rasa, Audronė padarė rudens gėrybių eksponatą </vt:lpstr>
      <vt:lpstr>2014 spalis. Iniciatyva su Sveikatos apsaugos ministerija ir ULAC ,,ŠVARIŲ RANKŲ ŠOKIS 14“ Pedagogės Sandra ir Rasa kūrė vaikams šokį </vt:lpstr>
      <vt:lpstr>2014 spalis. Dalyvavome projekte ,,SAUGIAI  PEREIKIME  GATVĘ“ Projekto organizatoriai – Lietuvos policija ir draudimo bendrovė ,,Gjensidige Baltic“</vt:lpstr>
      <vt:lpstr>     2014 lapkritis. Dalyvavome  visuomenės sveikatos biuro konkurse ,,VITAMINIZUOTAS 2014“ Dalyviai: ,,Saulutės“ grupės komanda su pagalbininkais Apdovanojimas – diplomas,knygelės ir pieštukai     </vt:lpstr>
      <vt:lpstr>  2014 lapkritis. Dalyvavome  visuomenės saugumo iniciatyviniame  projekte ,,GYVENU SAUGIAI“. Tikėjomės laimėti 2500 Lt. - edukacinei žaidimų aikštelės įrangai : šviesoforams, kelio ženklams, pėsčiųjų perėjai, automobiliams-paspirtukams ir kt. Deja: mūsų problema rimta, tačiau finalininkams pagalbos ir  paramos reikia greičiau.</vt:lpstr>
      <vt:lpstr>2014 lapkritis. Dalyvavome prevencinėje programoje ,,KILUS GAISRUI“</vt:lpstr>
      <vt:lpstr>     2014 lapkritis. Rūpinamės aplinkosauginiu  vaikų  švietimu. Išprašome UAB ,,Atliekų tvarkymo tarnybos“ atliekų rūšiavimo  konteinerių  plastikui ir popieriui       </vt:lpstr>
      <vt:lpstr>2014 lapkritis. Dalyvavome piešinių parodoje-konkurse ,,KLASIKINĖS MUZIKOS BEKLAUSANT“</vt:lpstr>
      <vt:lpstr>2014 lapkritis. Dalyvavome parodoje  ,,MOKYKLA BE SIENŲ2014“</vt:lpstr>
      <vt:lpstr>Paroda  ,,Mokykla be sienų 2014“  Kaip mes jautėmės?</vt:lpstr>
      <vt:lpstr> Paroda   ,,Mokykla be sienų 2014“ Po tokių padėkos žodžių norisi dirbti dar geriau   </vt:lpstr>
      <vt:lpstr>2014 lapkritis. ,,Pelėdžiukų“ grupės vaikai ir auklėtoja Violeta dalyvavo konkurse  ,,KALĖDŲ SPALVOS“</vt:lpstr>
      <vt:lpstr>2014 lapkritis. Dalyvavome  ,,JAUNOJO ATLETO“ šventėje ,,Čiauškučio“ komandą treniravo  Daina ir Rasa</vt:lpstr>
      <vt:lpstr>2014 gruodis. Dalyvavome Vilniaus m.Karoliniškių metodinio būrelio konkurse ,,SMAGI EGLUTĖ“</vt:lpstr>
      <vt:lpstr>2014 gruodis. Dalyvavome renginyje  ,,KALĖDŲ  BELAUKIANT“</vt:lpstr>
      <vt:lpstr>2014 gruodis. Aplankome ,,Spindulio“ mokyklos vaikus . Rodome spektaklį ,,DANTUKAI  KRAMTUKAI“</vt:lpstr>
      <vt:lpstr>2015 vasaris. Dalyvome respublikinėje metodinėje-praktinėje ikimokyklinio ugdymo įstaigų konferencijoje  ,,Kūrybiškas metodų taikymas ugdymo procese“</vt:lpstr>
      <vt:lpstr>2015 kovas. Dalyvavome ikimokyklinių ugdymo įstaigų keramikos konkurse ,,MOLIS VAIKO DELNE“</vt:lpstr>
      <vt:lpstr>2015 kovas.    Dalyvavome Vilniaus Rotary klubo                    piešinių aukcione</vt:lpstr>
      <vt:lpstr>2015 kovas. Dalyvavome ikimokyklinių įstaigų pedagogų ,,Vaivorykštės“metodinio būrelio parodoje  ,,KURIU KNYGĄ APIE SAVO MIESTĄ VILNIŲ“</vt:lpstr>
      <vt:lpstr> 2015 kovas. Dalyvavome ekologinėje parodoje  ,,MANO  AUGINTINIS“  skirtoje Pasaulinei Žemės dienai paminėti  </vt:lpstr>
      <vt:lpstr>2015 balandis. Dalyvavome konkurse  ,,VAIKŲ  VELYKĖLĖS 2015“. </vt:lpstr>
      <vt:lpstr>2015 balandis. Dalyvavome piešinių konkurse  ,,MANO SPALVOTA ŠEIMA“</vt:lpstr>
      <vt:lpstr>2015 balandis. Dalyvavome metodinių priemonių parodoje ,,Spindulio“ metodiniame būrelyje</vt:lpstr>
      <vt:lpstr>PowerPoint pristatymas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spalis. Dalyvavome projekte  ,,SAUGIAI  PEREIKIME  GATVĘ“ Projekto organizatoriai – Lietuvos policija ir draudimo bendrovė ,,Gjensidige Baltic“</dc:title>
  <dc:creator>User</dc:creator>
  <cp:lastModifiedBy>User</cp:lastModifiedBy>
  <cp:revision>93</cp:revision>
  <dcterms:created xsi:type="dcterms:W3CDTF">2014-11-04T10:20:25Z</dcterms:created>
  <dcterms:modified xsi:type="dcterms:W3CDTF">2016-01-15T14:20:35Z</dcterms:modified>
</cp:coreProperties>
</file>