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3" r:id="rId5"/>
    <p:sldId id="265" r:id="rId6"/>
    <p:sldId id="270" r:id="rId7"/>
    <p:sldId id="272" r:id="rId8"/>
    <p:sldId id="301" r:id="rId9"/>
    <p:sldId id="273" r:id="rId10"/>
    <p:sldId id="264" r:id="rId11"/>
    <p:sldId id="300" r:id="rId12"/>
    <p:sldId id="302" r:id="rId13"/>
    <p:sldId id="303" r:id="rId14"/>
    <p:sldId id="286" r:id="rId15"/>
    <p:sldId id="304" r:id="rId16"/>
    <p:sldId id="295" r:id="rId17"/>
    <p:sldId id="308" r:id="rId18"/>
    <p:sldId id="268" r:id="rId19"/>
    <p:sldId id="277" r:id="rId20"/>
    <p:sldId id="275" r:id="rId21"/>
    <p:sldId id="289" r:id="rId22"/>
    <p:sldId id="287" r:id="rId23"/>
    <p:sldId id="297" r:id="rId24"/>
    <p:sldId id="296" r:id="rId25"/>
    <p:sldId id="278" r:id="rId26"/>
    <p:sldId id="282" r:id="rId27"/>
    <p:sldId id="290" r:id="rId28"/>
    <p:sldId id="293" r:id="rId29"/>
    <p:sldId id="309" r:id="rId30"/>
    <p:sldId id="276" r:id="rId31"/>
    <p:sldId id="305" r:id="rId32"/>
    <p:sldId id="307" r:id="rId33"/>
    <p:sldId id="306" r:id="rId34"/>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a:t>Spustelėję redag. ruoš. pavad. stilių</a:t>
            </a:r>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p:cNvSpPr>
            <a:spLocks noGrp="1"/>
          </p:cNvSpPr>
          <p:nvPr>
            <p:ph type="dt" sz="half" idx="10"/>
          </p:nvPr>
        </p:nvSpPr>
        <p:spPr/>
        <p:txBody>
          <a:bodyPr/>
          <a:lstStyle/>
          <a:p>
            <a:fld id="{FA7FCBA1-5C18-48BE-93B1-4C7A5009ED67}" type="datetimeFigureOut">
              <a:rPr lang="lt-LT" smtClean="0"/>
              <a:t>2019-05-27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2691809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Vertikalaus teksto vietos rezervavimo ženklas 2"/>
          <p:cNvSpPr>
            <a:spLocks noGrp="1"/>
          </p:cNvSpPr>
          <p:nvPr>
            <p:ph type="body" orient="vert" idx="1"/>
          </p:nvPr>
        </p:nvSpPr>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p>
            <a:fld id="{FA7FCBA1-5C18-48BE-93B1-4C7A5009ED67}" type="datetimeFigureOut">
              <a:rPr lang="lt-LT" smtClean="0"/>
              <a:t>2019-05-27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3712477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a:t>Spustelėję redag. ruoš. pavad. stilių</a:t>
            </a:r>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p>
            <a:fld id="{FA7FCBA1-5C18-48BE-93B1-4C7A5009ED67}" type="datetimeFigureOut">
              <a:rPr lang="lt-LT" smtClean="0"/>
              <a:t>2019-05-27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15302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idx="1"/>
          </p:nvPr>
        </p:nvSpPr>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p>
            <a:fld id="{FA7FCBA1-5C18-48BE-93B1-4C7A5009ED67}" type="datetimeFigureOut">
              <a:rPr lang="lt-LT" smtClean="0"/>
              <a:t>2019-05-27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244829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a:t>Spustelėję redag. ruoš. pavad. stilių</a:t>
            </a:r>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Redaguoti šablono teksto stilius</a:t>
            </a:r>
          </a:p>
        </p:txBody>
      </p:sp>
      <p:sp>
        <p:nvSpPr>
          <p:cNvPr id="4" name="Datos vietos rezervavimo ženklas 3"/>
          <p:cNvSpPr>
            <a:spLocks noGrp="1"/>
          </p:cNvSpPr>
          <p:nvPr>
            <p:ph type="dt" sz="half" idx="10"/>
          </p:nvPr>
        </p:nvSpPr>
        <p:spPr/>
        <p:txBody>
          <a:bodyPr/>
          <a:lstStyle/>
          <a:p>
            <a:fld id="{FA7FCBA1-5C18-48BE-93B1-4C7A5009ED67}" type="datetimeFigureOut">
              <a:rPr lang="lt-LT" smtClean="0"/>
              <a:t>2019-05-27</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290064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p:cNvSpPr>
            <a:spLocks noGrp="1"/>
          </p:cNvSpPr>
          <p:nvPr>
            <p:ph type="dt" sz="half" idx="10"/>
          </p:nvPr>
        </p:nvSpPr>
        <p:spPr/>
        <p:txBody>
          <a:bodyPr/>
          <a:lstStyle/>
          <a:p>
            <a:fld id="{FA7FCBA1-5C18-48BE-93B1-4C7A5009ED67}" type="datetimeFigureOut">
              <a:rPr lang="lt-LT" smtClean="0"/>
              <a:t>2019-05-27</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2595757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a:t>Spustelėję redag. ruoš. pavad.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p:cNvSpPr>
            <a:spLocks noGrp="1"/>
          </p:cNvSpPr>
          <p:nvPr>
            <p:ph type="dt" sz="half" idx="10"/>
          </p:nvPr>
        </p:nvSpPr>
        <p:spPr/>
        <p:txBody>
          <a:bodyPr/>
          <a:lstStyle/>
          <a:p>
            <a:fld id="{FA7FCBA1-5C18-48BE-93B1-4C7A5009ED67}" type="datetimeFigureOut">
              <a:rPr lang="lt-LT" smtClean="0"/>
              <a:t>2019-05-27</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2302866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Datos vietos rezervavimo ženklas 2"/>
          <p:cNvSpPr>
            <a:spLocks noGrp="1"/>
          </p:cNvSpPr>
          <p:nvPr>
            <p:ph type="dt" sz="half" idx="10"/>
          </p:nvPr>
        </p:nvSpPr>
        <p:spPr/>
        <p:txBody>
          <a:bodyPr/>
          <a:lstStyle/>
          <a:p>
            <a:fld id="{FA7FCBA1-5C18-48BE-93B1-4C7A5009ED67}" type="datetimeFigureOut">
              <a:rPr lang="lt-LT" smtClean="0"/>
              <a:t>2019-05-27</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284051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FA7FCBA1-5C18-48BE-93B1-4C7A5009ED67}" type="datetimeFigureOut">
              <a:rPr lang="lt-LT" smtClean="0"/>
              <a:t>2019-05-27</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887638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os vietos rezervavimo ženklas 4"/>
          <p:cNvSpPr>
            <a:spLocks noGrp="1"/>
          </p:cNvSpPr>
          <p:nvPr>
            <p:ph type="dt" sz="half" idx="10"/>
          </p:nvPr>
        </p:nvSpPr>
        <p:spPr/>
        <p:txBody>
          <a:bodyPr/>
          <a:lstStyle/>
          <a:p>
            <a:fld id="{FA7FCBA1-5C18-48BE-93B1-4C7A5009ED67}" type="datetimeFigureOut">
              <a:rPr lang="lt-LT" smtClean="0"/>
              <a:t>2019-05-27</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1965221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os vietos rezervavimo ženklas 4"/>
          <p:cNvSpPr>
            <a:spLocks noGrp="1"/>
          </p:cNvSpPr>
          <p:nvPr>
            <p:ph type="dt" sz="half" idx="10"/>
          </p:nvPr>
        </p:nvSpPr>
        <p:spPr/>
        <p:txBody>
          <a:bodyPr/>
          <a:lstStyle/>
          <a:p>
            <a:fld id="{FA7FCBA1-5C18-48BE-93B1-4C7A5009ED67}" type="datetimeFigureOut">
              <a:rPr lang="lt-LT" smtClean="0"/>
              <a:t>2019-05-27</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188BB798-58E6-47FA-AA90-B65D7EF64BFB}" type="slidenum">
              <a:rPr lang="lt-LT" smtClean="0"/>
              <a:t>‹#›</a:t>
            </a:fld>
            <a:endParaRPr lang="lt-LT"/>
          </a:p>
        </p:txBody>
      </p:sp>
    </p:spTree>
    <p:extLst>
      <p:ext uri="{BB962C8B-B14F-4D97-AF65-F5344CB8AC3E}">
        <p14:creationId xmlns:p14="http://schemas.microsoft.com/office/powerpoint/2010/main" val="362971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 ruoš. pavad. stilių</a:t>
            </a:r>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FCBA1-5C18-48BE-93B1-4C7A5009ED67}" type="datetimeFigureOut">
              <a:rPr lang="lt-LT" smtClean="0"/>
              <a:t>2019-05-27</a:t>
            </a:fld>
            <a:endParaRPr lang="lt-LT"/>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BB798-58E6-47FA-AA90-B65D7EF64BFB}" type="slidenum">
              <a:rPr lang="lt-LT" smtClean="0"/>
              <a:t>‹#›</a:t>
            </a:fld>
            <a:endParaRPr lang="lt-LT"/>
          </a:p>
        </p:txBody>
      </p:sp>
    </p:spTree>
    <p:extLst>
      <p:ext uri="{BB962C8B-B14F-4D97-AF65-F5344CB8AC3E}">
        <p14:creationId xmlns:p14="http://schemas.microsoft.com/office/powerpoint/2010/main" val="144805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inis pavadinimas 2"/>
          <p:cNvSpPr>
            <a:spLocks noGrp="1"/>
          </p:cNvSpPr>
          <p:nvPr>
            <p:ph type="subTitle" idx="1"/>
          </p:nvPr>
        </p:nvSpPr>
        <p:spPr>
          <a:xfrm>
            <a:off x="1523999" y="3086208"/>
            <a:ext cx="9566031" cy="3291146"/>
          </a:xfrm>
        </p:spPr>
        <p:txBody>
          <a:bodyPr>
            <a:normAutofit/>
          </a:bodyPr>
          <a:lstStyle/>
          <a:p>
            <a:endParaRPr lang="lt-LT" sz="3200" dirty="0">
              <a:latin typeface="Times New Roman" panose="02020603050405020304" pitchFamily="18" charset="0"/>
              <a:cs typeface="Times New Roman" panose="02020603050405020304" pitchFamily="18" charset="0"/>
            </a:endParaRPr>
          </a:p>
          <a:p>
            <a:r>
              <a:rPr lang="lt-LT" sz="3200" dirty="0">
                <a:latin typeface="Times New Roman" panose="02020603050405020304" pitchFamily="18" charset="0"/>
                <a:cs typeface="Times New Roman" panose="02020603050405020304" pitchFamily="18" charset="0"/>
              </a:rPr>
              <a:t>Vilniaus specialiojo lopšelio – darželio „Čiauškutis“ </a:t>
            </a:r>
          </a:p>
          <a:p>
            <a:r>
              <a:rPr lang="lt-LT" sz="3200" dirty="0">
                <a:latin typeface="Times New Roman" panose="02020603050405020304" pitchFamily="18" charset="0"/>
                <a:cs typeface="Times New Roman" panose="02020603050405020304" pitchFamily="18" charset="0"/>
              </a:rPr>
              <a:t>201</a:t>
            </a:r>
            <a:r>
              <a:rPr lang="en-GB" sz="3200" dirty="0">
                <a:latin typeface="Times New Roman" panose="02020603050405020304" pitchFamily="18" charset="0"/>
                <a:cs typeface="Times New Roman" panose="02020603050405020304" pitchFamily="18" charset="0"/>
              </a:rPr>
              <a:t>8</a:t>
            </a:r>
            <a:r>
              <a:rPr lang="lt-LT" sz="3200" dirty="0">
                <a:latin typeface="Times New Roman" panose="02020603050405020304" pitchFamily="18" charset="0"/>
                <a:cs typeface="Times New Roman" panose="02020603050405020304" pitchFamily="18" charset="0"/>
              </a:rPr>
              <a:t> – 201</a:t>
            </a:r>
            <a:r>
              <a:rPr lang="en-GB" sz="3200" dirty="0">
                <a:latin typeface="Times New Roman" panose="02020603050405020304" pitchFamily="18" charset="0"/>
                <a:cs typeface="Times New Roman" panose="02020603050405020304" pitchFamily="18" charset="0"/>
              </a:rPr>
              <a:t>9</a:t>
            </a:r>
            <a:r>
              <a:rPr lang="lt-LT" sz="3200" dirty="0">
                <a:latin typeface="Times New Roman" panose="02020603050405020304" pitchFamily="18" charset="0"/>
                <a:cs typeface="Times New Roman" panose="02020603050405020304" pitchFamily="18" charset="0"/>
              </a:rPr>
              <a:t> mokslo metų </a:t>
            </a:r>
          </a:p>
          <a:p>
            <a:r>
              <a:rPr lang="lt-LT" sz="3200" dirty="0">
                <a:latin typeface="Times New Roman" panose="02020603050405020304" pitchFamily="18" charset="0"/>
                <a:cs typeface="Times New Roman" panose="02020603050405020304" pitchFamily="18" charset="0"/>
              </a:rPr>
              <a:t>veiklos ataskaita </a:t>
            </a:r>
          </a:p>
        </p:txBody>
      </p:sp>
      <p:pic>
        <p:nvPicPr>
          <p:cNvPr id="4" name="Turinio vietos rezervavimo ženklas 7" descr="Kopija iš logo.jpg"/>
          <p:cNvPicPr>
            <a:picLocks noGrp="1" noChangeAspect="1"/>
          </p:cNvPicPr>
          <p:nvPr>
            <p:ph idx="1"/>
          </p:nvPr>
        </p:nvPicPr>
        <p:blipFill>
          <a:blip r:embed="rId2" cstate="print"/>
          <a:stretch>
            <a:fillRect/>
          </a:stretch>
        </p:blipFill>
        <p:spPr>
          <a:xfrm>
            <a:off x="3974232" y="0"/>
            <a:ext cx="4243536" cy="3086208"/>
          </a:xfrm>
        </p:spPr>
      </p:pic>
    </p:spTree>
    <p:extLst>
      <p:ext uri="{BB962C8B-B14F-4D97-AF65-F5344CB8AC3E}">
        <p14:creationId xmlns:p14="http://schemas.microsoft.com/office/powerpoint/2010/main" val="225254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838200" y="166869"/>
            <a:ext cx="10515600" cy="6524262"/>
          </a:xfrm>
        </p:spPr>
        <p:txBody>
          <a:bodyPr>
            <a:noAutofit/>
          </a:bodyPr>
          <a:lstStyle/>
          <a:p>
            <a:pPr marL="0" indent="0" algn="just">
              <a:buNone/>
            </a:pPr>
            <a:r>
              <a:rPr lang="lt-LT" sz="2000" b="1" dirty="0">
                <a:latin typeface="Times New Roman" panose="02020603050405020304" pitchFamily="18" charset="0"/>
                <a:cs typeface="Times New Roman" panose="02020603050405020304" pitchFamily="18" charset="0"/>
              </a:rPr>
              <a:t>Pedagogai aktyviai skleidė savo patirtį už įstaigos ribų skaitydami pranešimus seminaruose:</a:t>
            </a:r>
          </a:p>
          <a:p>
            <a:r>
              <a:rPr lang="lt-LT" sz="2000" b="1" dirty="0">
                <a:latin typeface="Times New Roman" panose="02020603050405020304" pitchFamily="18" charset="0"/>
                <a:cs typeface="Times New Roman" panose="02020603050405020304" pitchFamily="18" charset="0"/>
              </a:rPr>
              <a:t>Benedikta Dikavičiūtė </a:t>
            </a:r>
            <a:r>
              <a:rPr lang="en-GB" sz="2000" dirty="0" err="1">
                <a:latin typeface="Times New Roman" panose="02020603050405020304" pitchFamily="18" charset="0"/>
                <a:cs typeface="Times New Roman" panose="02020603050405020304" pitchFamily="18" charset="0"/>
              </a:rPr>
              <a:t>skait</a:t>
            </a:r>
            <a:r>
              <a:rPr lang="lt-LT" sz="2000" dirty="0">
                <a:latin typeface="Times New Roman" panose="02020603050405020304" pitchFamily="18" charset="0"/>
                <a:cs typeface="Times New Roman" panose="02020603050405020304" pitchFamily="18" charset="0"/>
              </a:rPr>
              <a:t>ė</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pranešimą</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Draugiškas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darželis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vaikui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turinčiam</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autizmo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spektro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sutrikim</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konferencijoje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Įgalinančios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partnerystės</a:t>
            </a:r>
            <a:r>
              <a:rPr lang="en-GB" sz="2000" dirty="0">
                <a:latin typeface="Times New Roman" panose="02020603050405020304" pitchFamily="18" charset="0"/>
                <a:cs typeface="Times New Roman" panose="02020603050405020304" pitchFamily="18" charset="0"/>
              </a:rPr>
              <a:t> link: </a:t>
            </a:r>
            <a:r>
              <a:rPr lang="en-GB" sz="2000" dirty="0" err="1">
                <a:latin typeface="Times New Roman" panose="02020603050405020304" pitchFamily="18" charset="0"/>
                <a:cs typeface="Times New Roman" panose="02020603050405020304" pitchFamily="18" charset="0"/>
              </a:rPr>
              <a:t>darželio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bendruomenės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galia</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taip</a:t>
            </a:r>
            <a:r>
              <a:rPr lang="en-GB" sz="2000" dirty="0">
                <a:latin typeface="Times New Roman" panose="02020603050405020304" pitchFamily="18" charset="0"/>
                <a:cs typeface="Times New Roman" panose="02020603050405020304" pitchFamily="18" charset="0"/>
              </a:rPr>
              <a:t> pat, Vilniaus LD “</a:t>
            </a:r>
            <a:r>
              <a:rPr lang="en-GB" sz="2000" dirty="0" err="1">
                <a:latin typeface="Times New Roman" panose="02020603050405020304" pitchFamily="18" charset="0"/>
                <a:cs typeface="Times New Roman" panose="02020603050405020304" pitchFamily="18" charset="0"/>
              </a:rPr>
              <a:t>Pušynėlis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skaitė</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pranešimą</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Apie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smurtą</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artimoje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aplinkoje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Apie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patyčias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bei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skaitytas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pranešimas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Elgesio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modeliavimas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dirbant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specialiųjų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ugdymosi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poreikių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turinčiais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vaikais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konferencijoje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Socialaus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elgesio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ugdymas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darželyje</a:t>
            </a:r>
            <a:r>
              <a:rPr lang="en-GB" sz="2000" dirty="0">
                <a:latin typeface="Times New Roman" panose="02020603050405020304" pitchFamily="18" charset="0"/>
                <a:cs typeface="Times New Roman" panose="02020603050405020304" pitchFamily="18" charset="0"/>
              </a:rPr>
              <a:t>”.</a:t>
            </a:r>
            <a:endParaRPr lang="lt-LT" sz="2000" dirty="0">
              <a:latin typeface="Times New Roman" panose="02020603050405020304" pitchFamily="18" charset="0"/>
              <a:cs typeface="Times New Roman" panose="02020603050405020304" pitchFamily="18" charset="0"/>
            </a:endParaRPr>
          </a:p>
          <a:p>
            <a:r>
              <a:rPr lang="lt-LT" sz="2000" b="1" dirty="0">
                <a:latin typeface="Times New Roman" panose="02020603050405020304" pitchFamily="18" charset="0"/>
                <a:cs typeface="Times New Roman" panose="02020603050405020304" pitchFamily="18" charset="0"/>
              </a:rPr>
              <a:t>Renata </a:t>
            </a:r>
            <a:r>
              <a:rPr lang="en-GB" sz="2000" b="1" dirty="0" err="1">
                <a:latin typeface="Times New Roman" panose="02020603050405020304" pitchFamily="18" charset="0"/>
                <a:cs typeface="Times New Roman" panose="02020603050405020304" pitchFamily="18" charset="0"/>
              </a:rPr>
              <a:t>Nekrasova</a:t>
            </a:r>
            <a:r>
              <a:rPr lang="lt-LT" sz="2000" b="1"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skait</a:t>
            </a:r>
            <a:r>
              <a:rPr lang="lt-LT" sz="2000" dirty="0">
                <a:latin typeface="Times New Roman" panose="02020603050405020304" pitchFamily="18" charset="0"/>
                <a:cs typeface="Times New Roman" panose="02020603050405020304" pitchFamily="18" charset="0"/>
              </a:rPr>
              <a:t>ė</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pranešimą</a:t>
            </a:r>
            <a:r>
              <a:rPr lang="en-GB" sz="2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a:t>
            </a:r>
            <a:r>
              <a:rPr lang="en-GB" sz="2000" dirty="0" err="1">
                <a:latin typeface="Times New Roman" panose="02020603050405020304" pitchFamily="18" charset="0"/>
                <a:cs typeface="Times New Roman" panose="02020603050405020304" pitchFamily="18" charset="0"/>
              </a:rPr>
              <a:t>Vaik</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socialini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įgūdži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ir</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fizini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geb</a:t>
            </a:r>
            <a:r>
              <a:rPr lang="lt-LT" sz="2000" dirty="0">
                <a:latin typeface="Times New Roman" panose="02020603050405020304" pitchFamily="18" charset="0"/>
                <a:cs typeface="Times New Roman" panose="02020603050405020304" pitchFamily="18" charset="0"/>
              </a:rPr>
              <a:t>ė</a:t>
            </a:r>
            <a:r>
              <a:rPr lang="en-GB" sz="2000" dirty="0" err="1">
                <a:latin typeface="Times New Roman" panose="02020603050405020304" pitchFamily="18" charset="0"/>
                <a:cs typeface="Times New Roman" panose="02020603050405020304" pitchFamily="18" charset="0"/>
              </a:rPr>
              <a:t>jim</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ugdymas</a:t>
            </a:r>
            <a:r>
              <a:rPr lang="en-GB" sz="2000" dirty="0">
                <a:latin typeface="Times New Roman" panose="02020603050405020304" pitchFamily="18" charset="0"/>
                <a:cs typeface="Times New Roman" panose="02020603050405020304" pitchFamily="18" charset="0"/>
              </a:rPr>
              <a:t> per </a:t>
            </a:r>
            <a:r>
              <a:rPr lang="en-GB" sz="2000" dirty="0" err="1">
                <a:latin typeface="Times New Roman" panose="02020603050405020304" pitchFamily="18" charset="0"/>
                <a:cs typeface="Times New Roman" panose="02020603050405020304" pitchFamily="18" charset="0"/>
              </a:rPr>
              <a:t>žaidimą</a:t>
            </a:r>
            <a:r>
              <a:rPr lang="lt-LT" sz="2000" dirty="0">
                <a:latin typeface="Times New Roman" panose="02020603050405020304" pitchFamily="18" charset="0"/>
                <a:cs typeface="Times New Roman" panose="02020603050405020304" pitchFamily="18" charset="0"/>
              </a:rPr>
              <a: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seminare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Speciali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j</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ugdymosi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poreiki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turinči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vaik</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ugdymas</a:t>
            </a:r>
            <a:r>
              <a:rPr lang="en-GB" sz="2000" dirty="0">
                <a:latin typeface="Times New Roman" panose="02020603050405020304" pitchFamily="18" charset="0"/>
                <a:cs typeface="Times New Roman" panose="02020603050405020304" pitchFamily="18" charset="0"/>
              </a:rPr>
              <a:t> per </a:t>
            </a:r>
            <a:r>
              <a:rPr lang="en-GB" sz="2000" dirty="0" err="1">
                <a:latin typeface="Times New Roman" panose="02020603050405020304" pitchFamily="18" charset="0"/>
                <a:cs typeface="Times New Roman" panose="02020603050405020304" pitchFamily="18" charset="0"/>
              </a:rPr>
              <a:t>žaidimą</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Inovatyvi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priemoni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taikymas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ugdomojoje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veikloje</a:t>
            </a:r>
            <a:r>
              <a:rPr lang="en-GB" sz="2000" dirty="0">
                <a:latin typeface="Times New Roman" panose="02020603050405020304" pitchFamily="18" charset="0"/>
                <a:cs typeface="Times New Roman" panose="02020603050405020304" pitchFamily="18" charset="0"/>
              </a:rPr>
              <a:t>”</a:t>
            </a:r>
          </a:p>
          <a:p>
            <a:r>
              <a:rPr lang="lt-LT" sz="2000" b="1" dirty="0">
                <a:latin typeface="Times New Roman" panose="02020603050405020304" pitchFamily="18" charset="0"/>
                <a:cs typeface="Times New Roman" panose="02020603050405020304" pitchFamily="18" charset="0"/>
              </a:rPr>
              <a:t>Renata </a:t>
            </a:r>
            <a:r>
              <a:rPr lang="en-GB" sz="2000" b="1" dirty="0" err="1">
                <a:latin typeface="Times New Roman" panose="02020603050405020304" pitchFamily="18" charset="0"/>
                <a:cs typeface="Times New Roman" panose="02020603050405020304" pitchFamily="18" charset="0"/>
              </a:rPr>
              <a:t>Nekrasova</a:t>
            </a:r>
            <a:r>
              <a:rPr lang="lt-LT"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ir</a:t>
            </a:r>
            <a:r>
              <a:rPr lang="en-GB" sz="2000" b="1" dirty="0">
                <a:latin typeface="Times New Roman" panose="02020603050405020304" pitchFamily="18" charset="0"/>
                <a:cs typeface="Times New Roman" panose="02020603050405020304" pitchFamily="18" charset="0"/>
              </a:rPr>
              <a:t> Jovita </a:t>
            </a:r>
            <a:r>
              <a:rPr lang="en-GB" sz="2000" b="1" dirty="0" err="1">
                <a:latin typeface="Times New Roman" panose="02020603050405020304" pitchFamily="18" charset="0"/>
                <a:cs typeface="Times New Roman" panose="02020603050405020304" pitchFamily="18" charset="0"/>
              </a:rPr>
              <a:t>Politait</a:t>
            </a:r>
            <a:r>
              <a:rPr lang="lt-LT" sz="2000" b="1" dirty="0">
                <a:latin typeface="Times New Roman" panose="02020603050405020304" pitchFamily="18" charset="0"/>
                <a:cs typeface="Times New Roman" panose="02020603050405020304" pitchFamily="18" charset="0"/>
              </a:rPr>
              <a:t>ė</a:t>
            </a:r>
            <a:r>
              <a:rPr lang="en-GB" sz="2000" b="1"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skaitė</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pranešimą</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Ikimokyklinio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amžiaus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vaik</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turinčių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specialiųjų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ugdymosi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poreikių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fizinės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veiklos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organizavimo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ypatumai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konferencijoje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Įtraukusis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ugdymas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sąlygos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galimybės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ir</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lūkesčiai</a:t>
            </a:r>
            <a:r>
              <a:rPr lang="en-GB" sz="2000" dirty="0">
                <a:latin typeface="Times New Roman" panose="02020603050405020304" pitchFamily="18" charset="0"/>
                <a:cs typeface="Times New Roman" panose="02020603050405020304" pitchFamily="18" charset="0"/>
              </a:rPr>
              <a:t>”</a:t>
            </a:r>
            <a:r>
              <a:rPr lang="lt-LT" sz="2000" dirty="0">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a:p>
            <a:r>
              <a:rPr lang="en-GB" sz="2000" b="1" dirty="0">
                <a:latin typeface="Times New Roman" panose="02020603050405020304" pitchFamily="18" charset="0"/>
                <a:cs typeface="Times New Roman" panose="02020603050405020304" pitchFamily="18" charset="0"/>
              </a:rPr>
              <a:t>Roberta </a:t>
            </a:r>
            <a:r>
              <a:rPr lang="en-GB" sz="2000" b="1" dirty="0" err="1">
                <a:latin typeface="Times New Roman" panose="02020603050405020304" pitchFamily="18" charset="0"/>
                <a:cs typeface="Times New Roman" panose="02020603050405020304" pitchFamily="18" charset="0"/>
              </a:rPr>
              <a:t>Grigaliūnaitė</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ir</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Dovydas</a:t>
            </a:r>
            <a:r>
              <a:rPr lang="en-GB" sz="2000" b="1" dirty="0">
                <a:latin typeface="Times New Roman" panose="02020603050405020304" pitchFamily="18" charset="0"/>
                <a:cs typeface="Times New Roman" panose="02020603050405020304" pitchFamily="18" charset="0"/>
              </a:rPr>
              <a:t> Sem</a:t>
            </a:r>
            <a:r>
              <a:rPr lang="lt-LT" sz="2000" b="1" dirty="0">
                <a:latin typeface="Times New Roman" panose="02020603050405020304" pitchFamily="18" charset="0"/>
                <a:cs typeface="Times New Roman" panose="02020603050405020304" pitchFamily="18" charset="0"/>
              </a:rPr>
              <a:t>ė</a:t>
            </a:r>
            <a:r>
              <a:rPr lang="en-GB" sz="2000" b="1" dirty="0" err="1">
                <a:latin typeface="Times New Roman" panose="02020603050405020304" pitchFamily="18" charset="0"/>
                <a:cs typeface="Times New Roman" panose="02020603050405020304" pitchFamily="18" charset="0"/>
              </a:rPr>
              <a:t>nas</a:t>
            </a:r>
            <a:r>
              <a:rPr lang="en-GB" sz="2000" b="1"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skait</a:t>
            </a:r>
            <a:r>
              <a:rPr lang="lt-LT" sz="2000" dirty="0">
                <a:latin typeface="Times New Roman" panose="02020603050405020304" pitchFamily="18" charset="0"/>
                <a:cs typeface="Times New Roman" panose="02020603050405020304" pitchFamily="18" charset="0"/>
              </a:rPr>
              <a:t>ė</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pranešimą</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Sensorikos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taikymas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vaikams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turintiems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dideli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ir</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labai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dideli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speciali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j</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ugdymosi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poreiki</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Vilniaus </a:t>
            </a:r>
            <a:r>
              <a:rPr lang="en-GB" sz="2000" dirty="0" err="1">
                <a:latin typeface="Times New Roman" panose="02020603050405020304" pitchFamily="18" charset="0"/>
                <a:cs typeface="Times New Roman" panose="02020603050405020304" pitchFamily="18" charset="0"/>
              </a:rPr>
              <a:t>specialiajame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lopšelyje</a:t>
            </a:r>
            <a:r>
              <a:rPr lang="en-GB" sz="2000" dirty="0">
                <a:latin typeface="Times New Roman" panose="02020603050405020304" pitchFamily="18" charset="0"/>
                <a:cs typeface="Times New Roman" panose="02020603050405020304" pitchFamily="18" charset="0"/>
              </a:rPr>
              <a:t> – </a:t>
            </a:r>
            <a:r>
              <a:rPr lang="en-GB" sz="2000" dirty="0" err="1">
                <a:latin typeface="Times New Roman" panose="02020603050405020304" pitchFamily="18" charset="0"/>
                <a:cs typeface="Times New Roman" panose="02020603050405020304" pitchFamily="18" charset="0"/>
              </a:rPr>
              <a:t>darželyje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Prie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pasak</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parko</a:t>
            </a:r>
            <a:r>
              <a:rPr lang="en-GB" sz="2000" dirty="0">
                <a:latin typeface="Times New Roman" panose="02020603050405020304" pitchFamily="18" charset="0"/>
                <a:cs typeface="Times New Roman" panose="02020603050405020304" pitchFamily="18" charset="0"/>
              </a:rPr>
              <a:t>”.</a:t>
            </a:r>
          </a:p>
          <a:p>
            <a:r>
              <a:rPr lang="lt-LT" sz="2000" b="1" dirty="0">
                <a:latin typeface="Times New Roman" panose="02020603050405020304" pitchFamily="18" charset="0"/>
                <a:cs typeface="Times New Roman" panose="02020603050405020304" pitchFamily="18" charset="0"/>
              </a:rPr>
              <a:t>Gintarė Šatė </a:t>
            </a:r>
            <a:r>
              <a:rPr lang="lt-LT" sz="2000" dirty="0">
                <a:latin typeface="Times New Roman" panose="02020603050405020304" pitchFamily="18" charset="0"/>
                <a:cs typeface="Times New Roman" panose="02020603050405020304" pitchFamily="18" charset="0"/>
              </a:rPr>
              <a:t>skaitė pranešim</a:t>
            </a:r>
            <a:r>
              <a:rPr lang="en-GB" sz="2000" dirty="0">
                <a:latin typeface="Times New Roman" panose="02020603050405020304" pitchFamily="18" charset="0"/>
                <a:cs typeface="Times New Roman" panose="02020603050405020304" pitchFamily="18" charset="0"/>
              </a:rPr>
              <a:t>us </a:t>
            </a:r>
            <a:r>
              <a:rPr lang="en-GB" sz="2000" dirty="0" err="1">
                <a:latin typeface="Times New Roman" panose="02020603050405020304" pitchFamily="18" charset="0"/>
                <a:cs typeface="Times New Roman" panose="02020603050405020304" pitchFamily="18" charset="0"/>
              </a:rPr>
              <a:t>apie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vaik</a:t>
            </a:r>
            <a:r>
              <a:rPr lang="lt-LT" sz="2000" dirty="0">
                <a:latin typeface="Times New Roman" panose="02020603050405020304" pitchFamily="18" charset="0"/>
                <a:cs typeface="Times New Roman" panose="02020603050405020304" pitchFamily="18" charset="0"/>
              </a:rPr>
              <a:t>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socialinio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elgesio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lavinimą</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Ugdymo</a:t>
            </a:r>
            <a:r>
              <a:rPr lang="en-GB" sz="2000" dirty="0">
                <a:latin typeface="Times New Roman" panose="02020603050405020304" pitchFamily="18" charset="0"/>
                <a:cs typeface="Times New Roman" panose="02020603050405020304" pitchFamily="18" charset="0"/>
              </a:rPr>
              <a:t> pl</a:t>
            </a:r>
            <a:r>
              <a:rPr lang="lt-LT" sz="2000" dirty="0">
                <a:latin typeface="Times New Roman" panose="02020603050405020304" pitchFamily="18" charset="0"/>
                <a:cs typeface="Times New Roman" panose="02020603050405020304" pitchFamily="18" charset="0"/>
              </a:rPr>
              <a:t>ė</a:t>
            </a:r>
            <a:r>
              <a:rPr lang="en-GB" sz="2000" dirty="0">
                <a:latin typeface="Times New Roman" panose="02020603050405020304" pitchFamily="18" charset="0"/>
                <a:cs typeface="Times New Roman" panose="02020603050405020304" pitchFamily="18" charset="0"/>
              </a:rPr>
              <a:t>tot</a:t>
            </a:r>
            <a:r>
              <a:rPr lang="lt-LT" sz="2000" dirty="0">
                <a:latin typeface="Times New Roman" panose="02020603050405020304" pitchFamily="18" charset="0"/>
                <a:cs typeface="Times New Roman" panose="02020603050405020304" pitchFamily="18" charset="0"/>
              </a:rPr>
              <a:t>ė</a:t>
            </a:r>
            <a:r>
              <a:rPr lang="en-GB" sz="2000" dirty="0">
                <a:latin typeface="Times New Roman" panose="02020603050405020304" pitchFamily="18" charset="0"/>
                <a:cs typeface="Times New Roman" panose="02020603050405020304" pitchFamily="18" charset="0"/>
              </a:rPr>
              <a:t>s </a:t>
            </a:r>
            <a:r>
              <a:rPr lang="en-GB" sz="2000" dirty="0" err="1">
                <a:latin typeface="Times New Roman" panose="02020603050405020304" pitchFamily="18" charset="0"/>
                <a:cs typeface="Times New Roman" panose="02020603050405020304" pitchFamily="18" charset="0"/>
              </a:rPr>
              <a:t>centro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seminaruose</a:t>
            </a:r>
            <a:r>
              <a:rPr lang="en-GB" sz="2000" dirty="0">
                <a:latin typeface="Times New Roman" panose="02020603050405020304" pitchFamily="18" charset="0"/>
                <a:cs typeface="Times New Roman" panose="02020603050405020304" pitchFamily="18" charset="0"/>
              </a:rPr>
              <a:t> .</a:t>
            </a:r>
          </a:p>
          <a:p>
            <a:r>
              <a:rPr lang="en-GB" sz="2000" b="1" dirty="0" err="1">
                <a:latin typeface="Times New Roman" panose="02020603050405020304" pitchFamily="18" charset="0"/>
                <a:cs typeface="Times New Roman" panose="02020603050405020304" pitchFamily="18" charset="0"/>
              </a:rPr>
              <a:t>Aistė</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Bartkutė</a:t>
            </a:r>
            <a:r>
              <a:rPr lang="en-GB" sz="2000" b="1"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Vilniaus </a:t>
            </a:r>
            <a:r>
              <a:rPr lang="en-GB" sz="2000" dirty="0" err="1">
                <a:latin typeface="Times New Roman" panose="02020603050405020304" pitchFamily="18" charset="0"/>
                <a:cs typeface="Times New Roman" panose="02020603050405020304" pitchFamily="18" charset="0"/>
              </a:rPr>
              <a:t>privačioje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gimnazijoje</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skaitė</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pranešimą</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Struktūruoto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ugdymo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ypatumai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dirbant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vaikais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turinčiais</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autizmo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spektro</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sutrikimų</a:t>
            </a:r>
            <a:r>
              <a:rPr lang="en-GB"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072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sitting&#10;&#10;Description automatically generated">
            <a:extLst>
              <a:ext uri="{FF2B5EF4-FFF2-40B4-BE49-F238E27FC236}">
                <a16:creationId xmlns:a16="http://schemas.microsoft.com/office/drawing/2014/main" id="{670973D2-162B-48ED-B00A-92541770385B}"/>
              </a:ext>
            </a:extLst>
          </p:cNvPr>
          <p:cNvPicPr>
            <a:picLocks noChangeAspect="1"/>
          </p:cNvPicPr>
          <p:nvPr/>
        </p:nvPicPr>
        <p:blipFill rotWithShape="1">
          <a:blip r:embed="rId2">
            <a:extLst>
              <a:ext uri="{28A0092B-C50C-407E-A947-70E740481C1C}">
                <a14:useLocalDpi xmlns:a14="http://schemas.microsoft.com/office/drawing/2010/main" val="0"/>
              </a:ext>
            </a:extLst>
          </a:blip>
          <a:srcRect t="20303" r="9091" b="41345"/>
          <a:stretch/>
        </p:blipFill>
        <p:spPr>
          <a:xfrm>
            <a:off x="0" y="10"/>
            <a:ext cx="12192000" cy="6857990"/>
          </a:xfrm>
          <a:prstGeom prst="rect">
            <a:avLst/>
          </a:prstGeom>
        </p:spPr>
      </p:pic>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076C01-20C7-48FF-8E6F-D5836DE5B2C9}"/>
              </a:ext>
            </a:extLst>
          </p:cNvPr>
          <p:cNvSpPr>
            <a:spLocks noGrp="1"/>
          </p:cNvSpPr>
          <p:nvPr>
            <p:ph idx="1"/>
          </p:nvPr>
        </p:nvSpPr>
        <p:spPr>
          <a:xfrm>
            <a:off x="520242" y="1774372"/>
            <a:ext cx="4062642" cy="2754086"/>
          </a:xfrm>
        </p:spPr>
        <p:txBody>
          <a:bodyPr anchor="t">
            <a:normAutofit/>
          </a:bodyPr>
          <a:lstStyle/>
          <a:p>
            <a:pPr marL="0" indent="0">
              <a:buNone/>
            </a:pPr>
            <a:r>
              <a:rPr lang="en-GB" sz="1700">
                <a:latin typeface="Times New Roman" panose="02020603050405020304" pitchFamily="18" charset="0"/>
                <a:cs typeface="Times New Roman" panose="02020603050405020304" pitchFamily="18" charset="0"/>
              </a:rPr>
              <a:t>2018 – 2019 m.m. įstaigos vaikai su pedagogais aktyviai vyko į įvairias išvykas:</a:t>
            </a:r>
          </a:p>
          <a:p>
            <a:pPr>
              <a:buFontTx/>
              <a:buChar char="-"/>
            </a:pPr>
            <a:r>
              <a:rPr lang="en-GB" sz="1700">
                <a:latin typeface="Times New Roman" panose="02020603050405020304" pitchFamily="18" charset="0"/>
                <a:cs typeface="Times New Roman" panose="02020603050405020304" pitchFamily="18" charset="0"/>
              </a:rPr>
              <a:t>Į zoologijos parką;</a:t>
            </a:r>
          </a:p>
          <a:p>
            <a:pPr>
              <a:buFontTx/>
              <a:buChar char="-"/>
            </a:pPr>
            <a:r>
              <a:rPr lang="en-GB" sz="1700">
                <a:latin typeface="Times New Roman" panose="02020603050405020304" pitchFamily="18" charset="0"/>
                <a:cs typeface="Times New Roman" panose="02020603050405020304" pitchFamily="18" charset="0"/>
              </a:rPr>
              <a:t>Į teatrą “Lėlė”;</a:t>
            </a:r>
          </a:p>
          <a:p>
            <a:pPr>
              <a:buFontTx/>
              <a:buChar char="-"/>
            </a:pPr>
            <a:r>
              <a:rPr lang="en-GB" sz="1700">
                <a:latin typeface="Times New Roman" panose="02020603050405020304" pitchFamily="18" charset="0"/>
                <a:cs typeface="Times New Roman" panose="02020603050405020304" pitchFamily="18" charset="0"/>
              </a:rPr>
              <a:t>Į teatrą “Pradžia”;</a:t>
            </a:r>
          </a:p>
          <a:p>
            <a:pPr>
              <a:buFontTx/>
              <a:buChar char="-"/>
            </a:pPr>
            <a:r>
              <a:rPr lang="en-GB" sz="1700">
                <a:latin typeface="Times New Roman" panose="02020603050405020304" pitchFamily="18" charset="0"/>
                <a:cs typeface="Times New Roman" panose="02020603050405020304" pitchFamily="18" charset="0"/>
              </a:rPr>
              <a:t>Į žaidimų kambarį “Cosmos place”;</a:t>
            </a:r>
          </a:p>
          <a:p>
            <a:pPr>
              <a:buFontTx/>
              <a:buChar char="-"/>
            </a:pPr>
            <a:r>
              <a:rPr lang="en-GB" sz="1700">
                <a:latin typeface="Times New Roman" panose="02020603050405020304" pitchFamily="18" charset="0"/>
                <a:cs typeface="Times New Roman" panose="02020603050405020304" pitchFamily="18" charset="0"/>
              </a:rPr>
              <a:t>Į Planetariumą;</a:t>
            </a:r>
          </a:p>
          <a:p>
            <a:pPr>
              <a:buFontTx/>
              <a:buChar char="-"/>
            </a:pPr>
            <a:r>
              <a:rPr lang="en-GB" sz="1700">
                <a:latin typeface="Times New Roman" panose="02020603050405020304" pitchFamily="18" charset="0"/>
                <a:cs typeface="Times New Roman" panose="02020603050405020304" pitchFamily="18" charset="0"/>
              </a:rPr>
              <a:t>Į kavinę, gaisrinę, parduotuvę.</a:t>
            </a:r>
          </a:p>
          <a:p>
            <a:pPr>
              <a:buFontTx/>
              <a:buChar char="-"/>
            </a:pPr>
            <a:endParaRPr lang="en-GB" sz="1700"/>
          </a:p>
        </p:txBody>
      </p:sp>
    </p:spTree>
    <p:extLst>
      <p:ext uri="{BB962C8B-B14F-4D97-AF65-F5344CB8AC3E}">
        <p14:creationId xmlns:p14="http://schemas.microsoft.com/office/powerpoint/2010/main" val="1157868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E516F425-D24D-4001-AC99-05F6F11C7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203" b="20609"/>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682C0A-1256-4C1E-BDF6-363787920579}"/>
              </a:ext>
            </a:extLst>
          </p:cNvPr>
          <p:cNvSpPr>
            <a:spLocks noGrp="1"/>
          </p:cNvSpPr>
          <p:nvPr>
            <p:ph idx="1"/>
          </p:nvPr>
        </p:nvSpPr>
        <p:spPr>
          <a:xfrm>
            <a:off x="525516" y="3417573"/>
            <a:ext cx="4593021" cy="2619839"/>
          </a:xfrm>
        </p:spPr>
        <p:txBody>
          <a:bodyPr anchor="ctr">
            <a:normAutofit/>
          </a:bodyPr>
          <a:lstStyle/>
          <a:p>
            <a:pPr marL="0" indent="0">
              <a:buNone/>
            </a:pPr>
            <a:r>
              <a:rPr lang="en-GB" sz="1800">
                <a:latin typeface="Times New Roman" panose="02020603050405020304" pitchFamily="18" charset="0"/>
                <a:cs typeface="Times New Roman" panose="02020603050405020304" pitchFamily="18" charset="0"/>
              </a:rPr>
              <a:t>Įstaigoje min</a:t>
            </a:r>
            <a:r>
              <a:rPr lang="lt-LT" sz="1800">
                <a:latin typeface="Times New Roman" panose="02020603050405020304" pitchFamily="18" charset="0"/>
                <a:cs typeface="Times New Roman" panose="02020603050405020304" pitchFamily="18" charset="0"/>
              </a:rPr>
              <a:t>ė</a:t>
            </a:r>
            <a:r>
              <a:rPr lang="en-GB" sz="1800">
                <a:latin typeface="Times New Roman" panose="02020603050405020304" pitchFamily="18" charset="0"/>
                <a:cs typeface="Times New Roman" panose="02020603050405020304" pitchFamily="18" charset="0"/>
              </a:rPr>
              <a:t>tos Pasaulin</a:t>
            </a:r>
            <a:r>
              <a:rPr lang="lt-LT" sz="1800">
                <a:latin typeface="Times New Roman" panose="02020603050405020304" pitchFamily="18" charset="0"/>
                <a:cs typeface="Times New Roman" panose="02020603050405020304" pitchFamily="18" charset="0"/>
              </a:rPr>
              <a:t>ė</a:t>
            </a:r>
            <a:r>
              <a:rPr lang="en-GB" sz="1800">
                <a:latin typeface="Times New Roman" panose="02020603050405020304" pitchFamily="18" charset="0"/>
                <a:cs typeface="Times New Roman" panose="02020603050405020304" pitchFamily="18" charset="0"/>
              </a:rPr>
              <a:t>s Dauno sindromo ir autizmo supratimo dienos.</a:t>
            </a:r>
          </a:p>
        </p:txBody>
      </p:sp>
    </p:spTree>
    <p:extLst>
      <p:ext uri="{BB962C8B-B14F-4D97-AF65-F5344CB8AC3E}">
        <p14:creationId xmlns:p14="http://schemas.microsoft.com/office/powerpoint/2010/main" val="867037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DD9F61-B1B8-41B4-BAC3-48D577B9346B}"/>
              </a:ext>
            </a:extLst>
          </p:cNvPr>
          <p:cNvSpPr>
            <a:spLocks noGrp="1"/>
          </p:cNvSpPr>
          <p:nvPr>
            <p:ph type="title"/>
          </p:nvPr>
        </p:nvSpPr>
        <p:spPr>
          <a:xfrm>
            <a:off x="640079" y="2053641"/>
            <a:ext cx="3669161" cy="2760098"/>
          </a:xfrm>
        </p:spPr>
        <p:txBody>
          <a:bodyPr>
            <a:normAutofit/>
          </a:bodyPr>
          <a:lstStyle/>
          <a:p>
            <a:r>
              <a:rPr lang="en-GB" sz="2400" dirty="0" err="1">
                <a:solidFill>
                  <a:srgbClr val="FFFFFF"/>
                </a:solidFill>
                <a:latin typeface="Times New Roman" panose="02020603050405020304" pitchFamily="18" charset="0"/>
                <a:cs typeface="Times New Roman" panose="02020603050405020304" pitchFamily="18" charset="0"/>
              </a:rPr>
              <a:t>Benedikta</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Dikavičiūtė</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Jurgita</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Matulevičienė</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ir</a:t>
            </a:r>
            <a:r>
              <a:rPr lang="en-GB" sz="2400" dirty="0">
                <a:solidFill>
                  <a:srgbClr val="FFFFFF"/>
                </a:solidFill>
                <a:latin typeface="Times New Roman" panose="02020603050405020304" pitchFamily="18" charset="0"/>
                <a:cs typeface="Times New Roman" panose="02020603050405020304" pitchFamily="18" charset="0"/>
              </a:rPr>
              <a:t> Renata </a:t>
            </a:r>
            <a:r>
              <a:rPr lang="en-GB" sz="2400" dirty="0" err="1">
                <a:solidFill>
                  <a:srgbClr val="FFFFFF"/>
                </a:solidFill>
                <a:latin typeface="Times New Roman" panose="02020603050405020304" pitchFamily="18" charset="0"/>
                <a:cs typeface="Times New Roman" panose="02020603050405020304" pitchFamily="18" charset="0"/>
              </a:rPr>
              <a:t>Nekrasova</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surengė</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Respublikinį</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ikimokyklinio</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ugdymo</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įstaigų</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kūrybinių</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darbų</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projektą</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Jausmų</a:t>
            </a:r>
            <a:r>
              <a:rPr lang="en-GB" sz="2400" dirty="0">
                <a:solidFill>
                  <a:srgbClr val="FFFFFF"/>
                </a:solidFill>
                <a:latin typeface="Times New Roman" panose="02020603050405020304" pitchFamily="18" charset="0"/>
                <a:cs typeface="Times New Roman" panose="02020603050405020304" pitchFamily="18" charset="0"/>
              </a:rPr>
              <a:t> </a:t>
            </a:r>
            <a:r>
              <a:rPr lang="en-GB" sz="2400" dirty="0" err="1">
                <a:solidFill>
                  <a:srgbClr val="FFFFFF"/>
                </a:solidFill>
                <a:latin typeface="Times New Roman" panose="02020603050405020304" pitchFamily="18" charset="0"/>
                <a:cs typeface="Times New Roman" panose="02020603050405020304" pitchFamily="18" charset="0"/>
              </a:rPr>
              <a:t>labirintas</a:t>
            </a:r>
            <a:r>
              <a:rPr lang="en-GB" sz="2400" dirty="0">
                <a:solidFill>
                  <a:srgbClr val="FFFFFF"/>
                </a:solidFill>
                <a:latin typeface="Times New Roman" panose="02020603050405020304" pitchFamily="18" charset="0"/>
                <a:cs typeface="Times New Roman" panose="02020603050405020304" pitchFamily="18" charset="0"/>
              </a:rPr>
              <a:t>”.</a:t>
            </a:r>
            <a:br>
              <a:rPr lang="lt-LT" sz="2400" dirty="0">
                <a:solidFill>
                  <a:srgbClr val="FFFFFF"/>
                </a:solidFill>
                <a:latin typeface="Times New Roman" panose="02020603050405020304" pitchFamily="18" charset="0"/>
                <a:cs typeface="Times New Roman" panose="02020603050405020304" pitchFamily="18" charset="0"/>
              </a:rPr>
            </a:br>
            <a:endParaRPr lang="en-GB" sz="2400" dirty="0">
              <a:solidFill>
                <a:srgbClr val="FFFFFF"/>
              </a:solidFill>
            </a:endParaRPr>
          </a:p>
        </p:txBody>
      </p:sp>
      <p:pic>
        <p:nvPicPr>
          <p:cNvPr id="5" name="Content Placeholder 4" descr="A close up of a piece of paper&#10;&#10;Description automatically generated">
            <a:extLst>
              <a:ext uri="{FF2B5EF4-FFF2-40B4-BE49-F238E27FC236}">
                <a16:creationId xmlns:a16="http://schemas.microsoft.com/office/drawing/2014/main" id="{F56680D7-0EE1-4B57-B95F-9D16199BBB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4663" y="668902"/>
            <a:ext cx="4897770" cy="2760098"/>
          </a:xfrm>
        </p:spPr>
      </p:pic>
      <p:pic>
        <p:nvPicPr>
          <p:cNvPr id="7" name="Picture 6" descr="A picture containing food, cake, indoor&#10;&#10;Description automatically generated">
            <a:extLst>
              <a:ext uri="{FF2B5EF4-FFF2-40B4-BE49-F238E27FC236}">
                <a16:creationId xmlns:a16="http://schemas.microsoft.com/office/drawing/2014/main" id="{E7B90470-71EB-45FE-90D4-A169DAFC9E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162" y="3769093"/>
            <a:ext cx="2553028" cy="2297725"/>
          </a:xfrm>
          <a:prstGeom prst="rect">
            <a:avLst/>
          </a:prstGeom>
        </p:spPr>
      </p:pic>
      <p:pic>
        <p:nvPicPr>
          <p:cNvPr id="11" name="Picture 10">
            <a:extLst>
              <a:ext uri="{FF2B5EF4-FFF2-40B4-BE49-F238E27FC236}">
                <a16:creationId xmlns:a16="http://schemas.microsoft.com/office/drawing/2014/main" id="{6A0105A9-B043-44CD-A95E-56BA17D2FD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4373" y="3769094"/>
            <a:ext cx="3322011" cy="2297724"/>
          </a:xfrm>
          <a:prstGeom prst="rect">
            <a:avLst/>
          </a:prstGeom>
        </p:spPr>
      </p:pic>
    </p:spTree>
    <p:extLst>
      <p:ext uri="{BB962C8B-B14F-4D97-AF65-F5344CB8AC3E}">
        <p14:creationId xmlns:p14="http://schemas.microsoft.com/office/powerpoint/2010/main" val="687244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6216"/>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837" y="495702"/>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4429" y="660294"/>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rgbClr val="6B4B6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Pavadinimas 1"/>
          <p:cNvSpPr>
            <a:spLocks noGrp="1"/>
          </p:cNvSpPr>
          <p:nvPr>
            <p:ph type="title"/>
          </p:nvPr>
        </p:nvSpPr>
        <p:spPr>
          <a:xfrm>
            <a:off x="6274191" y="2442410"/>
            <a:ext cx="5511881" cy="2678229"/>
          </a:xfrm>
        </p:spPr>
        <p:txBody>
          <a:bodyPr vert="horz" lIns="91440" tIns="45720" rIns="91440" bIns="45720" rtlCol="0" anchor="b">
            <a:normAutofit/>
          </a:bodyPr>
          <a:lstStyle/>
          <a:p>
            <a:pPr algn="ctr"/>
            <a:r>
              <a:rPr lang="en-US" sz="2000" b="1" kern="1200" dirty="0">
                <a:solidFill>
                  <a:srgbClr val="FFFFFF"/>
                </a:solidFill>
                <a:latin typeface="Times New Roman" panose="02020603050405020304" pitchFamily="18" charset="0"/>
                <a:cs typeface="Times New Roman" panose="02020603050405020304" pitchFamily="18" charset="0"/>
              </a:rPr>
              <a:t>2018 m. </a:t>
            </a:r>
            <a:r>
              <a:rPr lang="en-US" sz="2000" b="1" kern="1200" dirty="0" err="1">
                <a:solidFill>
                  <a:srgbClr val="FFFFFF"/>
                </a:solidFill>
                <a:latin typeface="Times New Roman" panose="02020603050405020304" pitchFamily="18" charset="0"/>
                <a:cs typeface="Times New Roman" panose="02020603050405020304" pitchFamily="18" charset="0"/>
              </a:rPr>
              <a:t>spalį</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vyko</a:t>
            </a:r>
            <a:r>
              <a:rPr lang="en-US" sz="2000" b="1" kern="1200" dirty="0">
                <a:solidFill>
                  <a:srgbClr val="FFFFFF"/>
                </a:solidFill>
                <a:latin typeface="Times New Roman" panose="02020603050405020304" pitchFamily="18" charset="0"/>
                <a:cs typeface="Times New Roman" panose="02020603050405020304" pitchFamily="18" charset="0"/>
              </a:rPr>
              <a:t> Vilniaus </a:t>
            </a:r>
            <a:r>
              <a:rPr lang="en-US" sz="2000" b="1" kern="1200" dirty="0" err="1">
                <a:solidFill>
                  <a:srgbClr val="FFFFFF"/>
                </a:solidFill>
                <a:latin typeface="Times New Roman" panose="02020603050405020304" pitchFamily="18" charset="0"/>
                <a:cs typeface="Times New Roman" panose="02020603050405020304" pitchFamily="18" charset="0"/>
              </a:rPr>
              <a:t>miesto</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ikimokyklinio</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ir</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priešmokyklinio</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amžiaus</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vaikų</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darbelių</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lauko</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erdvėse</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paroda</a:t>
            </a:r>
            <a:r>
              <a:rPr lang="en-US" sz="2000" b="1" kern="1200" dirty="0">
                <a:solidFill>
                  <a:srgbClr val="FFFFFF"/>
                </a:solidFill>
                <a:latin typeface="Times New Roman" panose="02020603050405020304" pitchFamily="18" charset="0"/>
                <a:cs typeface="Times New Roman" panose="02020603050405020304" pitchFamily="18" charset="0"/>
              </a:rPr>
              <a:t> “Jo </a:t>
            </a:r>
            <a:r>
              <a:rPr lang="en-US" sz="2000" b="1" kern="1200" dirty="0" err="1">
                <a:solidFill>
                  <a:srgbClr val="FFFFFF"/>
                </a:solidFill>
                <a:latin typeface="Times New Roman" panose="02020603050405020304" pitchFamily="18" charset="0"/>
                <a:cs typeface="Times New Roman" panose="02020603050405020304" pitchFamily="18" charset="0"/>
              </a:rPr>
              <a:t>didenybė</a:t>
            </a:r>
            <a:r>
              <a:rPr lang="en-US" sz="2000" b="1" kern="1200" dirty="0">
                <a:solidFill>
                  <a:srgbClr val="FFFFFF"/>
                </a:solidFill>
                <a:latin typeface="Times New Roman" panose="02020603050405020304" pitchFamily="18" charset="0"/>
                <a:cs typeface="Times New Roman" panose="02020603050405020304" pitchFamily="18" charset="0"/>
              </a:rPr>
              <a:t> </a:t>
            </a:r>
            <a:r>
              <a:rPr lang="en-US" sz="2000" b="1" kern="1200" dirty="0" err="1">
                <a:solidFill>
                  <a:srgbClr val="FFFFFF"/>
                </a:solidFill>
                <a:latin typeface="Times New Roman" panose="02020603050405020304" pitchFamily="18" charset="0"/>
                <a:cs typeface="Times New Roman" panose="02020603050405020304" pitchFamily="18" charset="0"/>
              </a:rPr>
              <a:t>grybas</a:t>
            </a:r>
            <a:r>
              <a:rPr lang="en-US" sz="2000" b="1" kern="1200" dirty="0">
                <a:solidFill>
                  <a:srgbClr val="FFFFFF"/>
                </a:solidFill>
                <a:latin typeface="Times New Roman" panose="02020603050405020304" pitchFamily="18" charset="0"/>
                <a:cs typeface="Times New Roman" panose="02020603050405020304" pitchFamily="18" charset="0"/>
              </a:rPr>
              <a:t>”.</a:t>
            </a:r>
            <a:br>
              <a:rPr lang="en-US" sz="2000" b="1" kern="1200" dirty="0">
                <a:solidFill>
                  <a:srgbClr val="FFFFFF"/>
                </a:solidFill>
                <a:latin typeface="Times New Roman" panose="02020603050405020304" pitchFamily="18" charset="0"/>
                <a:cs typeface="Times New Roman" panose="02020603050405020304" pitchFamily="18" charset="0"/>
              </a:rPr>
            </a:br>
            <a:r>
              <a:rPr lang="en-US" sz="2000" kern="1200" dirty="0" err="1">
                <a:solidFill>
                  <a:srgbClr val="FFFFFF"/>
                </a:solidFill>
                <a:latin typeface="Times New Roman" panose="02020603050405020304" pitchFamily="18" charset="0"/>
                <a:cs typeface="Times New Roman" panose="02020603050405020304" pitchFamily="18" charset="0"/>
              </a:rPr>
              <a:t>Dalyvavo</a:t>
            </a:r>
            <a:r>
              <a:rPr lang="en-US" sz="2000" kern="1200" dirty="0">
                <a:solidFill>
                  <a:srgbClr val="FFFFFF"/>
                </a:solidFill>
                <a:latin typeface="Times New Roman" panose="02020603050405020304" pitchFamily="18" charset="0"/>
                <a:cs typeface="Times New Roman" panose="02020603050405020304" pitchFamily="18" charset="0"/>
              </a:rPr>
              <a:t> </a:t>
            </a:r>
            <a:r>
              <a:rPr lang="en-US" sz="2000" kern="1200" dirty="0" err="1">
                <a:solidFill>
                  <a:srgbClr val="FFFFFF"/>
                </a:solidFill>
                <a:latin typeface="Times New Roman" panose="02020603050405020304" pitchFamily="18" charset="0"/>
                <a:cs typeface="Times New Roman" panose="02020603050405020304" pitchFamily="18" charset="0"/>
              </a:rPr>
              <a:t>Vilija</a:t>
            </a:r>
            <a:r>
              <a:rPr lang="en-US" sz="2000" kern="1200" dirty="0">
                <a:solidFill>
                  <a:srgbClr val="FFFFFF"/>
                </a:solidFill>
                <a:latin typeface="Times New Roman" panose="02020603050405020304" pitchFamily="18" charset="0"/>
                <a:cs typeface="Times New Roman" panose="02020603050405020304" pitchFamily="18" charset="0"/>
              </a:rPr>
              <a:t> </a:t>
            </a:r>
            <a:r>
              <a:rPr lang="en-US" sz="2000" kern="1200" dirty="0" err="1">
                <a:solidFill>
                  <a:srgbClr val="FFFFFF"/>
                </a:solidFill>
                <a:latin typeface="Times New Roman" panose="02020603050405020304" pitchFamily="18" charset="0"/>
                <a:cs typeface="Times New Roman" panose="02020603050405020304" pitchFamily="18" charset="0"/>
              </a:rPr>
              <a:t>Karpavičiūtė</a:t>
            </a:r>
            <a:r>
              <a:rPr lang="en-US" sz="2000" kern="1200" dirty="0">
                <a:solidFill>
                  <a:srgbClr val="FFFFFF"/>
                </a:solidFill>
                <a:latin typeface="Times New Roman" panose="02020603050405020304" pitchFamily="18" charset="0"/>
                <a:cs typeface="Times New Roman" panose="02020603050405020304" pitchFamily="18" charset="0"/>
              </a:rPr>
              <a:t> – </a:t>
            </a:r>
            <a:r>
              <a:rPr lang="en-US" sz="2000" kern="1200" dirty="0" err="1">
                <a:solidFill>
                  <a:srgbClr val="FFFFFF"/>
                </a:solidFill>
                <a:latin typeface="Times New Roman" panose="02020603050405020304" pitchFamily="18" charset="0"/>
                <a:cs typeface="Times New Roman" panose="02020603050405020304" pitchFamily="18" charset="0"/>
              </a:rPr>
              <a:t>Samienė</a:t>
            </a:r>
            <a:r>
              <a:rPr lang="en-US" sz="2000" kern="1200" dirty="0">
                <a:solidFill>
                  <a:srgbClr val="FFFFFF"/>
                </a:solidFill>
                <a:latin typeface="Times New Roman" panose="02020603050405020304" pitchFamily="18" charset="0"/>
                <a:cs typeface="Times New Roman" panose="02020603050405020304" pitchFamily="18" charset="0"/>
              </a:rPr>
              <a:t>, Violeta </a:t>
            </a:r>
            <a:r>
              <a:rPr lang="en-US" sz="2000" kern="1200" dirty="0" err="1">
                <a:solidFill>
                  <a:srgbClr val="FFFFFF"/>
                </a:solidFill>
                <a:latin typeface="Times New Roman" panose="02020603050405020304" pitchFamily="18" charset="0"/>
                <a:cs typeface="Times New Roman" panose="02020603050405020304" pitchFamily="18" charset="0"/>
              </a:rPr>
              <a:t>Čiumakova</a:t>
            </a:r>
            <a:r>
              <a:rPr lang="en-US" sz="2000" kern="1200" dirty="0">
                <a:solidFill>
                  <a:srgbClr val="FFFFFF"/>
                </a:solidFill>
                <a:latin typeface="Times New Roman" panose="02020603050405020304" pitchFamily="18" charset="0"/>
                <a:cs typeface="Times New Roman" panose="02020603050405020304" pitchFamily="18" charset="0"/>
              </a:rPr>
              <a:t>, Zita </a:t>
            </a:r>
            <a:r>
              <a:rPr lang="en-US" sz="2000" kern="1200" dirty="0" err="1">
                <a:solidFill>
                  <a:srgbClr val="FFFFFF"/>
                </a:solidFill>
                <a:latin typeface="Times New Roman" panose="02020603050405020304" pitchFamily="18" charset="0"/>
                <a:cs typeface="Times New Roman" panose="02020603050405020304" pitchFamily="18" charset="0"/>
              </a:rPr>
              <a:t>Dubova</a:t>
            </a:r>
            <a:r>
              <a:rPr lang="en-US" sz="2000" kern="1200" dirty="0">
                <a:solidFill>
                  <a:srgbClr val="FFFFFF"/>
                </a:solidFill>
                <a:latin typeface="Times New Roman" panose="02020603050405020304" pitchFamily="18" charset="0"/>
                <a:cs typeface="Times New Roman" panose="02020603050405020304" pitchFamily="18" charset="0"/>
              </a:rPr>
              <a:t> </a:t>
            </a:r>
            <a:r>
              <a:rPr lang="en-US" sz="2000" kern="1200" dirty="0" err="1">
                <a:solidFill>
                  <a:srgbClr val="FFFFFF"/>
                </a:solidFill>
                <a:latin typeface="Times New Roman" panose="02020603050405020304" pitchFamily="18" charset="0"/>
                <a:cs typeface="Times New Roman" panose="02020603050405020304" pitchFamily="18" charset="0"/>
              </a:rPr>
              <a:t>su</a:t>
            </a:r>
            <a:r>
              <a:rPr lang="en-US" sz="2000" kern="1200" dirty="0">
                <a:solidFill>
                  <a:srgbClr val="FFFFFF"/>
                </a:solidFill>
                <a:latin typeface="Times New Roman" panose="02020603050405020304" pitchFamily="18" charset="0"/>
                <a:cs typeface="Times New Roman" panose="02020603050405020304" pitchFamily="18" charset="0"/>
              </a:rPr>
              <a:t> </a:t>
            </a:r>
            <a:r>
              <a:rPr lang="en-US" sz="2000" kern="1200" dirty="0" err="1">
                <a:solidFill>
                  <a:srgbClr val="FFFFFF"/>
                </a:solidFill>
                <a:latin typeface="Times New Roman" panose="02020603050405020304" pitchFamily="18" charset="0"/>
                <a:cs typeface="Times New Roman" panose="02020603050405020304" pitchFamily="18" charset="0"/>
              </a:rPr>
              <a:t>grupių</a:t>
            </a:r>
            <a:r>
              <a:rPr lang="en-US" sz="2000" kern="1200" dirty="0">
                <a:solidFill>
                  <a:srgbClr val="FFFFFF"/>
                </a:solidFill>
                <a:latin typeface="Times New Roman" panose="02020603050405020304" pitchFamily="18" charset="0"/>
                <a:cs typeface="Times New Roman" panose="02020603050405020304" pitchFamily="18" charset="0"/>
              </a:rPr>
              <a:t> </a:t>
            </a:r>
            <a:r>
              <a:rPr lang="en-US" sz="2000" kern="1200" dirty="0" err="1">
                <a:solidFill>
                  <a:srgbClr val="FFFFFF"/>
                </a:solidFill>
                <a:latin typeface="Times New Roman" panose="02020603050405020304" pitchFamily="18" charset="0"/>
                <a:cs typeface="Times New Roman" panose="02020603050405020304" pitchFamily="18" charset="0"/>
              </a:rPr>
              <a:t>auklėtiniais</a:t>
            </a:r>
            <a:r>
              <a:rPr lang="en-US" sz="2000" kern="1200" dirty="0">
                <a:solidFill>
                  <a:srgbClr val="FFFFFF"/>
                </a:solidFill>
                <a:latin typeface="Times New Roman" panose="02020603050405020304" pitchFamily="18" charset="0"/>
                <a:cs typeface="Times New Roman" panose="02020603050405020304" pitchFamily="18" charset="0"/>
              </a:rPr>
              <a:t> </a:t>
            </a:r>
            <a:r>
              <a:rPr lang="en-US" sz="2000" kern="1200" dirty="0" err="1">
                <a:solidFill>
                  <a:srgbClr val="FFFFFF"/>
                </a:solidFill>
                <a:latin typeface="Times New Roman" panose="02020603050405020304" pitchFamily="18" charset="0"/>
                <a:cs typeface="Times New Roman" panose="02020603050405020304" pitchFamily="18" charset="0"/>
              </a:rPr>
              <a:t>bei</a:t>
            </a:r>
            <a:r>
              <a:rPr lang="en-US" sz="2000" kern="1200" dirty="0">
                <a:solidFill>
                  <a:srgbClr val="FFFFFF"/>
                </a:solidFill>
                <a:latin typeface="Times New Roman" panose="02020603050405020304" pitchFamily="18" charset="0"/>
                <a:cs typeface="Times New Roman" panose="02020603050405020304" pitchFamily="18" charset="0"/>
              </a:rPr>
              <a:t> </a:t>
            </a:r>
            <a:r>
              <a:rPr lang="en-US" sz="2000" kern="1200" dirty="0" err="1">
                <a:solidFill>
                  <a:srgbClr val="FFFFFF"/>
                </a:solidFill>
                <a:latin typeface="Times New Roman" panose="02020603050405020304" pitchFamily="18" charset="0"/>
                <a:cs typeface="Times New Roman" panose="02020603050405020304" pitchFamily="18" charset="0"/>
              </a:rPr>
              <a:t>jų</a:t>
            </a:r>
            <a:r>
              <a:rPr lang="en-US" sz="2000" kern="1200" dirty="0">
                <a:solidFill>
                  <a:srgbClr val="FFFFFF"/>
                </a:solidFill>
                <a:latin typeface="Times New Roman" panose="02020603050405020304" pitchFamily="18" charset="0"/>
                <a:cs typeface="Times New Roman" panose="02020603050405020304" pitchFamily="18" charset="0"/>
              </a:rPr>
              <a:t> </a:t>
            </a:r>
            <a:r>
              <a:rPr lang="en-US" sz="2000" kern="1200" dirty="0" err="1">
                <a:solidFill>
                  <a:srgbClr val="FFFFFF"/>
                </a:solidFill>
                <a:latin typeface="Times New Roman" panose="02020603050405020304" pitchFamily="18" charset="0"/>
                <a:cs typeface="Times New Roman" panose="02020603050405020304" pitchFamily="18" charset="0"/>
              </a:rPr>
              <a:t>tėveliais</a:t>
            </a:r>
            <a:endParaRPr lang="en-US" sz="2000" kern="1200" dirty="0">
              <a:solidFill>
                <a:srgbClr val="FFFFFF"/>
              </a:solidFill>
              <a:latin typeface="Times New Roman" panose="02020603050405020304" pitchFamily="18" charset="0"/>
              <a:cs typeface="Times New Roman" panose="02020603050405020304" pitchFamily="18" charset="0"/>
            </a:endParaRPr>
          </a:p>
        </p:txBody>
      </p:sp>
      <p:pic>
        <p:nvPicPr>
          <p:cNvPr id="16" name="Content Placeholder 3">
            <a:extLst>
              <a:ext uri="{FF2B5EF4-FFF2-40B4-BE49-F238E27FC236}">
                <a16:creationId xmlns:a16="http://schemas.microsoft.com/office/drawing/2014/main" id="{C1111719-1F07-4239-9896-8ECE58065F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9" b="34914"/>
          <a:stretch/>
        </p:blipFill>
        <p:spPr>
          <a:xfrm>
            <a:off x="979870" y="2"/>
            <a:ext cx="6069184" cy="2839783"/>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p:spPr>
      </p:pic>
      <p:pic>
        <p:nvPicPr>
          <p:cNvPr id="4" name="Picture 3" descr="A picture containing indoor, person, child, wall&#10;&#10;Description automatically generated">
            <a:extLst>
              <a:ext uri="{FF2B5EF4-FFF2-40B4-BE49-F238E27FC236}">
                <a16:creationId xmlns:a16="http://schemas.microsoft.com/office/drawing/2014/main" id="{5C98A753-48D3-4F4C-97EB-4B6498399667}"/>
              </a:ext>
            </a:extLst>
          </p:cNvPr>
          <p:cNvPicPr>
            <a:picLocks noChangeAspect="1"/>
          </p:cNvPicPr>
          <p:nvPr/>
        </p:nvPicPr>
        <p:blipFill rotWithShape="1">
          <a:blip r:embed="rId3">
            <a:extLst>
              <a:ext uri="{28A0092B-C50C-407E-A947-70E740481C1C}">
                <a14:useLocalDpi xmlns:a14="http://schemas.microsoft.com/office/drawing/2010/main" val="0"/>
              </a:ext>
            </a:extLst>
          </a:blip>
          <a:srcRect r="4" b="479"/>
          <a:stretch/>
        </p:blipFill>
        <p:spPr>
          <a:xfrm>
            <a:off x="1" y="3120244"/>
            <a:ext cx="5001415" cy="3733214"/>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p:spPr>
      </p:pic>
    </p:spTree>
    <p:extLst>
      <p:ext uri="{BB962C8B-B14F-4D97-AF65-F5344CB8AC3E}">
        <p14:creationId xmlns:p14="http://schemas.microsoft.com/office/powerpoint/2010/main" val="126989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4" descr="A picture containing table, colorful&#10;&#10;Description automatically generated">
            <a:extLst>
              <a:ext uri="{FF2B5EF4-FFF2-40B4-BE49-F238E27FC236}">
                <a16:creationId xmlns:a16="http://schemas.microsoft.com/office/drawing/2014/main" id="{123040D8-EE01-4ED6-A23E-9C009DE2B3FF}"/>
              </a:ext>
            </a:extLst>
          </p:cNvPr>
          <p:cNvPicPr>
            <a:picLocks noChangeAspect="1"/>
          </p:cNvPicPr>
          <p:nvPr/>
        </p:nvPicPr>
        <p:blipFill rotWithShape="1">
          <a:blip r:embed="rId2">
            <a:extLst>
              <a:ext uri="{28A0092B-C50C-407E-A947-70E740481C1C}">
                <a14:useLocalDpi xmlns:a14="http://schemas.microsoft.com/office/drawing/2010/main" val="0"/>
              </a:ext>
            </a:extLst>
          </a:blip>
          <a:srcRect r="4471"/>
          <a:stretch/>
        </p:blipFill>
        <p:spPr>
          <a:xfrm>
            <a:off x="3306519" y="1587"/>
            <a:ext cx="4846882" cy="6856413"/>
          </a:xfrm>
          <a:custGeom>
            <a:avLst/>
            <a:gdLst>
              <a:gd name="connsiteX0" fmla="*/ 121782 w 5110407"/>
              <a:gd name="connsiteY0" fmla="*/ 0 h 6856413"/>
              <a:gd name="connsiteX1" fmla="*/ 4731440 w 5110407"/>
              <a:gd name="connsiteY1" fmla="*/ 0 h 6856413"/>
              <a:gd name="connsiteX2" fmla="*/ 4775629 w 5110407"/>
              <a:gd name="connsiteY2" fmla="*/ 179775 h 6856413"/>
              <a:gd name="connsiteX3" fmla="*/ 5084710 w 5110407"/>
              <a:gd name="connsiteY3" fmla="*/ 4108260 h 6856413"/>
              <a:gd name="connsiteX4" fmla="*/ 4768709 w 5110407"/>
              <a:gd name="connsiteY4" fmla="*/ 6381464 h 6856413"/>
              <a:gd name="connsiteX5" fmla="*/ 4653290 w 5110407"/>
              <a:gd name="connsiteY5" fmla="*/ 6856413 h 6856413"/>
              <a:gd name="connsiteX6" fmla="*/ 0 w 5110407"/>
              <a:gd name="connsiteY6" fmla="*/ 6856413 h 6856413"/>
              <a:gd name="connsiteX7" fmla="*/ 21062 w 5110407"/>
              <a:gd name="connsiteY7" fmla="*/ 6803488 h 6856413"/>
              <a:gd name="connsiteX8" fmla="*/ 636462 w 5110407"/>
              <a:gd name="connsiteY8" fmla="*/ 3844830 h 6856413"/>
              <a:gd name="connsiteX9" fmla="*/ 203879 w 5110407"/>
              <a:gd name="connsiteY9" fmla="*/ 23692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p:spPr>
      </p:pic>
      <p:sp>
        <p:nvSpPr>
          <p:cNvPr id="2" name="Title 1">
            <a:extLst>
              <a:ext uri="{FF2B5EF4-FFF2-40B4-BE49-F238E27FC236}">
                <a16:creationId xmlns:a16="http://schemas.microsoft.com/office/drawing/2014/main" id="{D9311460-1D1A-472C-8D1D-2AEC24D04886}"/>
              </a:ext>
            </a:extLst>
          </p:cNvPr>
          <p:cNvSpPr>
            <a:spLocks noGrp="1"/>
          </p:cNvSpPr>
          <p:nvPr>
            <p:ph type="title"/>
          </p:nvPr>
        </p:nvSpPr>
        <p:spPr>
          <a:xfrm>
            <a:off x="481012" y="485775"/>
            <a:ext cx="2825506" cy="5719762"/>
          </a:xfrm>
        </p:spPr>
        <p:txBody>
          <a:bodyPr vert="horz" lIns="91440" tIns="45720" rIns="91440" bIns="45720" rtlCol="0">
            <a:normAutofit/>
          </a:bodyPr>
          <a:lstStyle/>
          <a:p>
            <a:r>
              <a:rPr lang="en-US" sz="2800" b="1" dirty="0">
                <a:latin typeface="Times New Roman" panose="02020603050405020304" pitchFamily="18" charset="0"/>
                <a:cs typeface="Times New Roman" panose="02020603050405020304" pitchFamily="18" charset="0"/>
              </a:rPr>
              <a:t>2018 m. </a:t>
            </a:r>
            <a:r>
              <a:rPr lang="en-US" sz="2800" b="1" dirty="0" err="1">
                <a:latin typeface="Times New Roman" panose="02020603050405020304" pitchFamily="18" charset="0"/>
                <a:cs typeface="Times New Roman" panose="02020603050405020304" pitchFamily="18" charset="0"/>
              </a:rPr>
              <a:t>lapkričio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mėn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vyko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asociacijos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Slinktys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organizuojamas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vaikų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kūrybos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konkursas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Palinkėjimas</a:t>
            </a:r>
            <a:r>
              <a:rPr lang="en-US" sz="2800" b="1" dirty="0">
                <a:latin typeface="Times New Roman" panose="02020603050405020304" pitchFamily="18" charset="0"/>
                <a:cs typeface="Times New Roman" panose="02020603050405020304" pitchFamily="18" charset="0"/>
              </a:rPr>
              <a:t> Vilniaus </a:t>
            </a:r>
            <a:r>
              <a:rPr lang="en-US" sz="2800" b="1" dirty="0" err="1">
                <a:latin typeface="Times New Roman" panose="02020603050405020304" pitchFamily="18" charset="0"/>
                <a:cs typeface="Times New Roman" panose="02020603050405020304" pitchFamily="18" charset="0"/>
              </a:rPr>
              <a:t>medžiui</a:t>
            </a:r>
            <a:r>
              <a:rPr lang="en-US" sz="2800" b="1"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5" name="Content Placeholder 14">
            <a:extLst>
              <a:ext uri="{FF2B5EF4-FFF2-40B4-BE49-F238E27FC236}">
                <a16:creationId xmlns:a16="http://schemas.microsoft.com/office/drawing/2014/main" id="{48280B7E-BC69-4B57-9FEA-0316D1E2ADF2}"/>
              </a:ext>
            </a:extLst>
          </p:cNvPr>
          <p:cNvSpPr>
            <a:spLocks noGrp="1"/>
          </p:cNvSpPr>
          <p:nvPr>
            <p:ph idx="1"/>
          </p:nvPr>
        </p:nvSpPr>
        <p:spPr>
          <a:xfrm>
            <a:off x="8416925" y="485774"/>
            <a:ext cx="3292475" cy="5719763"/>
          </a:xfrm>
        </p:spPr>
        <p:txBody>
          <a:bodyPr anchor="ctr">
            <a:normAutofit/>
          </a:bodyPr>
          <a:lstStyle/>
          <a:p>
            <a:pPr marL="0" indent="0">
              <a:buNone/>
            </a:pPr>
            <a:r>
              <a:rPr lang="en-US" dirty="0" err="1">
                <a:latin typeface="Times New Roman" panose="02020603050405020304" pitchFamily="18" charset="0"/>
                <a:cs typeface="Times New Roman" panose="02020603050405020304" pitchFamily="18" charset="0"/>
              </a:rPr>
              <a:t>Dalyvavo</a:t>
            </a:r>
            <a:r>
              <a:rPr lang="en-US" dirty="0">
                <a:latin typeface="Times New Roman" panose="02020603050405020304" pitchFamily="18" charset="0"/>
                <a:cs typeface="Times New Roman" panose="02020603050405020304" pitchFamily="18" charset="0"/>
              </a:rPr>
              <a:t> Violeta </a:t>
            </a:r>
            <a:r>
              <a:rPr lang="en-US" dirty="0" err="1">
                <a:latin typeface="Times New Roman" panose="02020603050405020304" pitchFamily="18" charset="0"/>
                <a:cs typeface="Times New Roman" panose="02020603050405020304" pitchFamily="18" charset="0"/>
              </a:rPr>
              <a:t>Čiumakova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darželio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auklėtiniais</a:t>
            </a:r>
            <a:endParaRPr lang="en-US" dirty="0"/>
          </a:p>
        </p:txBody>
      </p:sp>
    </p:spTree>
    <p:extLst>
      <p:ext uri="{BB962C8B-B14F-4D97-AF65-F5344CB8AC3E}">
        <p14:creationId xmlns:p14="http://schemas.microsoft.com/office/powerpoint/2010/main" val="218420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Content Placeholder 3" descr="A person that is sitting in the grass&#10;&#10;Description automatically generated">
            <a:extLst>
              <a:ext uri="{FF2B5EF4-FFF2-40B4-BE49-F238E27FC236}">
                <a16:creationId xmlns:a16="http://schemas.microsoft.com/office/drawing/2014/main" id="{90B54D35-676D-4D57-846C-A9D93AC454F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895" r="13705"/>
          <a:stretch/>
        </p:blipFill>
        <p:spPr>
          <a:xfrm>
            <a:off x="20" y="10"/>
            <a:ext cx="7534636" cy="6857990"/>
          </a:xfrm>
          <a:prstGeom prst="rect">
            <a:avLst/>
          </a:prstGeom>
        </p:spPr>
      </p:pic>
      <p:sp>
        <p:nvSpPr>
          <p:cNvPr id="9" name="Rectangle 8">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395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p:cNvSpPr>
            <a:spLocks noGrp="1"/>
          </p:cNvSpPr>
          <p:nvPr>
            <p:ph type="title"/>
          </p:nvPr>
        </p:nvSpPr>
        <p:spPr>
          <a:xfrm>
            <a:off x="8153400" y="640081"/>
            <a:ext cx="3395130" cy="5255364"/>
          </a:xfrm>
        </p:spPr>
        <p:txBody>
          <a:bodyPr vert="horz" lIns="91440" tIns="45720" rIns="91440" bIns="45720" rtlCol="0" anchor="ctr">
            <a:normAutofit/>
          </a:bodyPr>
          <a:lstStyle/>
          <a:p>
            <a:r>
              <a:rPr lang="en-US" sz="3100" b="1" dirty="0">
                <a:solidFill>
                  <a:srgbClr val="FFFFFF"/>
                </a:solidFill>
                <a:latin typeface="Times New Roman" panose="02020603050405020304" pitchFamily="18" charset="0"/>
                <a:cs typeface="Times New Roman" panose="02020603050405020304" pitchFamily="18" charset="0"/>
              </a:rPr>
              <a:t>2018 m. </a:t>
            </a:r>
            <a:r>
              <a:rPr lang="en-US" sz="3100" b="1" dirty="0" err="1">
                <a:solidFill>
                  <a:srgbClr val="FFFFFF"/>
                </a:solidFill>
                <a:latin typeface="Times New Roman" panose="02020603050405020304" pitchFamily="18" charset="0"/>
                <a:cs typeface="Times New Roman" panose="02020603050405020304" pitchFamily="18" charset="0"/>
              </a:rPr>
              <a:t>lapkričio</a:t>
            </a:r>
            <a:r>
              <a:rPr lang="en-US" sz="3100" b="1" dirty="0">
                <a:solidFill>
                  <a:srgbClr val="FFFFFF"/>
                </a:solidFill>
                <a:latin typeface="Times New Roman" panose="02020603050405020304" pitchFamily="18" charset="0"/>
                <a:cs typeface="Times New Roman" panose="02020603050405020304" pitchFamily="18" charset="0"/>
              </a:rPr>
              <a:t> </a:t>
            </a:r>
            <a:r>
              <a:rPr lang="en-US" sz="3100" b="1" dirty="0" err="1">
                <a:solidFill>
                  <a:srgbClr val="FFFFFF"/>
                </a:solidFill>
                <a:latin typeface="Times New Roman" panose="02020603050405020304" pitchFamily="18" charset="0"/>
                <a:cs typeface="Times New Roman" panose="02020603050405020304" pitchFamily="18" charset="0"/>
              </a:rPr>
              <a:t>mėn</a:t>
            </a:r>
            <a:r>
              <a:rPr lang="en-US" sz="3100" b="1" dirty="0">
                <a:solidFill>
                  <a:srgbClr val="FFFFFF"/>
                </a:solidFill>
                <a:latin typeface="Times New Roman" panose="02020603050405020304" pitchFamily="18" charset="0"/>
                <a:cs typeface="Times New Roman" panose="02020603050405020304" pitchFamily="18" charset="0"/>
              </a:rPr>
              <a:t>. </a:t>
            </a:r>
            <a:r>
              <a:rPr lang="en-US" sz="3100" b="1" dirty="0" err="1">
                <a:solidFill>
                  <a:srgbClr val="FFFFFF"/>
                </a:solidFill>
                <a:latin typeface="Times New Roman" panose="02020603050405020304" pitchFamily="18" charset="0"/>
                <a:cs typeface="Times New Roman" panose="02020603050405020304" pitchFamily="18" charset="0"/>
              </a:rPr>
              <a:t>vyko</a:t>
            </a:r>
            <a:r>
              <a:rPr lang="en-US" sz="3100" b="1" dirty="0">
                <a:solidFill>
                  <a:srgbClr val="FFFFFF"/>
                </a:solidFill>
                <a:latin typeface="Times New Roman" panose="02020603050405020304" pitchFamily="18" charset="0"/>
                <a:cs typeface="Times New Roman" panose="02020603050405020304" pitchFamily="18" charset="0"/>
              </a:rPr>
              <a:t> Vilniaus LD “</a:t>
            </a:r>
            <a:r>
              <a:rPr lang="en-US" sz="3100" b="1" dirty="0" err="1">
                <a:solidFill>
                  <a:srgbClr val="FFFFFF"/>
                </a:solidFill>
                <a:latin typeface="Times New Roman" panose="02020603050405020304" pitchFamily="18" charset="0"/>
                <a:cs typeface="Times New Roman" panose="02020603050405020304" pitchFamily="18" charset="0"/>
              </a:rPr>
              <a:t>Vėrinėlis</a:t>
            </a:r>
            <a:r>
              <a:rPr lang="en-US" sz="3100" b="1" dirty="0">
                <a:solidFill>
                  <a:srgbClr val="FFFFFF"/>
                </a:solidFill>
                <a:latin typeface="Times New Roman" panose="02020603050405020304" pitchFamily="18" charset="0"/>
                <a:cs typeface="Times New Roman" panose="02020603050405020304" pitchFamily="18" charset="0"/>
              </a:rPr>
              <a:t>” </a:t>
            </a:r>
            <a:r>
              <a:rPr lang="en-US" sz="3100" b="1" dirty="0" err="1">
                <a:solidFill>
                  <a:srgbClr val="FFFFFF"/>
                </a:solidFill>
                <a:latin typeface="Times New Roman" panose="02020603050405020304" pitchFamily="18" charset="0"/>
                <a:cs typeface="Times New Roman" panose="02020603050405020304" pitchFamily="18" charset="0"/>
              </a:rPr>
              <a:t>organizuojamas</a:t>
            </a:r>
            <a:r>
              <a:rPr lang="en-US" sz="3100" b="1" dirty="0">
                <a:solidFill>
                  <a:srgbClr val="FFFFFF"/>
                </a:solidFill>
                <a:latin typeface="Times New Roman" panose="02020603050405020304" pitchFamily="18" charset="0"/>
                <a:cs typeface="Times New Roman" panose="02020603050405020304" pitchFamily="18" charset="0"/>
              </a:rPr>
              <a:t> video </a:t>
            </a:r>
            <a:r>
              <a:rPr lang="en-US" sz="3100" b="1" dirty="0" err="1">
                <a:solidFill>
                  <a:srgbClr val="FFFFFF"/>
                </a:solidFill>
                <a:latin typeface="Times New Roman" panose="02020603050405020304" pitchFamily="18" charset="0"/>
                <a:cs typeface="Times New Roman" panose="02020603050405020304" pitchFamily="18" charset="0"/>
              </a:rPr>
              <a:t>projektas</a:t>
            </a:r>
            <a:r>
              <a:rPr lang="en-US" sz="3100" b="1" dirty="0">
                <a:solidFill>
                  <a:srgbClr val="FFFFFF"/>
                </a:solidFill>
                <a:latin typeface="Times New Roman" panose="02020603050405020304" pitchFamily="18" charset="0"/>
                <a:cs typeface="Times New Roman" panose="02020603050405020304" pitchFamily="18" charset="0"/>
              </a:rPr>
              <a:t> “</a:t>
            </a:r>
            <a:r>
              <a:rPr lang="en-US" sz="3100" b="1" dirty="0" err="1">
                <a:solidFill>
                  <a:srgbClr val="FFFFFF"/>
                </a:solidFill>
                <a:latin typeface="Times New Roman" panose="02020603050405020304" pitchFamily="18" charset="0"/>
                <a:cs typeface="Times New Roman" panose="02020603050405020304" pitchFamily="18" charset="0"/>
              </a:rPr>
              <a:t>Rudens</a:t>
            </a:r>
            <a:r>
              <a:rPr lang="en-US" sz="3100" b="1" dirty="0">
                <a:solidFill>
                  <a:srgbClr val="FFFFFF"/>
                </a:solidFill>
                <a:latin typeface="Times New Roman" panose="02020603050405020304" pitchFamily="18" charset="0"/>
                <a:cs typeface="Times New Roman" panose="02020603050405020304" pitchFamily="18" charset="0"/>
              </a:rPr>
              <a:t> </a:t>
            </a:r>
            <a:r>
              <a:rPr lang="en-US" sz="3100" b="1" dirty="0" err="1">
                <a:solidFill>
                  <a:srgbClr val="FFFFFF"/>
                </a:solidFill>
                <a:latin typeface="Times New Roman" panose="02020603050405020304" pitchFamily="18" charset="0"/>
                <a:cs typeface="Times New Roman" panose="02020603050405020304" pitchFamily="18" charset="0"/>
              </a:rPr>
              <a:t>fantazijos</a:t>
            </a:r>
            <a:r>
              <a:rPr lang="en-US" sz="3100" b="1" dirty="0">
                <a:solidFill>
                  <a:srgbClr val="FFFFFF"/>
                </a:solidFill>
                <a:latin typeface="Times New Roman" panose="02020603050405020304" pitchFamily="18" charset="0"/>
                <a:cs typeface="Times New Roman" panose="02020603050405020304" pitchFamily="18" charset="0"/>
              </a:rPr>
              <a:t>”.</a:t>
            </a:r>
            <a:br>
              <a:rPr lang="en-US" sz="3100" dirty="0">
                <a:solidFill>
                  <a:srgbClr val="FFFFFF"/>
                </a:solidFill>
                <a:latin typeface="Times New Roman" panose="02020603050405020304" pitchFamily="18" charset="0"/>
                <a:cs typeface="Times New Roman" panose="02020603050405020304" pitchFamily="18" charset="0"/>
              </a:rPr>
            </a:br>
            <a:r>
              <a:rPr lang="en-US" sz="3100" dirty="0" err="1">
                <a:solidFill>
                  <a:srgbClr val="FFFFFF"/>
                </a:solidFill>
                <a:latin typeface="Times New Roman" panose="02020603050405020304" pitchFamily="18" charset="0"/>
                <a:cs typeface="Times New Roman" panose="02020603050405020304" pitchFamily="18" charset="0"/>
              </a:rPr>
              <a:t>Dalyvavo</a:t>
            </a:r>
            <a:r>
              <a:rPr lang="en-US" sz="3100" dirty="0">
                <a:solidFill>
                  <a:srgbClr val="FFFFFF"/>
                </a:solidFill>
                <a:latin typeface="Times New Roman" panose="02020603050405020304" pitchFamily="18" charset="0"/>
                <a:cs typeface="Times New Roman" panose="02020603050405020304" pitchFamily="18" charset="0"/>
              </a:rPr>
              <a:t> Violeta </a:t>
            </a:r>
            <a:r>
              <a:rPr lang="en-US" sz="3100" dirty="0" err="1">
                <a:solidFill>
                  <a:srgbClr val="FFFFFF"/>
                </a:solidFill>
                <a:latin typeface="Times New Roman" panose="02020603050405020304" pitchFamily="18" charset="0"/>
                <a:cs typeface="Times New Roman" panose="02020603050405020304" pitchFamily="18" charset="0"/>
              </a:rPr>
              <a:t>Čiumakova</a:t>
            </a:r>
            <a:r>
              <a:rPr lang="en-US" sz="3100" dirty="0">
                <a:solidFill>
                  <a:srgbClr val="FFFFFF"/>
                </a:solidFill>
                <a:latin typeface="Times New Roman" panose="02020603050405020304" pitchFamily="18" charset="0"/>
                <a:cs typeface="Times New Roman" panose="02020603050405020304" pitchFamily="18" charset="0"/>
              </a:rPr>
              <a:t>, </a:t>
            </a:r>
            <a:r>
              <a:rPr lang="en-US" sz="3100" dirty="0" err="1">
                <a:solidFill>
                  <a:srgbClr val="FFFFFF"/>
                </a:solidFill>
                <a:latin typeface="Times New Roman" panose="02020603050405020304" pitchFamily="18" charset="0"/>
                <a:cs typeface="Times New Roman" panose="02020603050405020304" pitchFamily="18" charset="0"/>
              </a:rPr>
              <a:t>Jūratė</a:t>
            </a:r>
            <a:r>
              <a:rPr lang="en-US" sz="3100" dirty="0">
                <a:solidFill>
                  <a:srgbClr val="FFFFFF"/>
                </a:solidFill>
                <a:latin typeface="Times New Roman" panose="02020603050405020304" pitchFamily="18" charset="0"/>
                <a:cs typeface="Times New Roman" panose="02020603050405020304" pitchFamily="18" charset="0"/>
              </a:rPr>
              <a:t> </a:t>
            </a:r>
            <a:r>
              <a:rPr lang="en-US" sz="3100" dirty="0" err="1">
                <a:solidFill>
                  <a:srgbClr val="FFFFFF"/>
                </a:solidFill>
                <a:latin typeface="Times New Roman" panose="02020603050405020304" pitchFamily="18" charset="0"/>
                <a:cs typeface="Times New Roman" panose="02020603050405020304" pitchFamily="18" charset="0"/>
              </a:rPr>
              <a:t>Kraujelienė</a:t>
            </a:r>
            <a:r>
              <a:rPr lang="en-US" sz="3100" dirty="0">
                <a:solidFill>
                  <a:srgbClr val="FFFFFF"/>
                </a:solidFill>
                <a:latin typeface="Times New Roman" panose="02020603050405020304" pitchFamily="18" charset="0"/>
                <a:cs typeface="Times New Roman" panose="02020603050405020304" pitchFamily="18" charset="0"/>
              </a:rPr>
              <a:t> </a:t>
            </a:r>
            <a:r>
              <a:rPr lang="en-US" sz="3100" dirty="0" err="1">
                <a:solidFill>
                  <a:srgbClr val="FFFFFF"/>
                </a:solidFill>
                <a:latin typeface="Times New Roman" panose="02020603050405020304" pitchFamily="18" charset="0"/>
                <a:cs typeface="Times New Roman" panose="02020603050405020304" pitchFamily="18" charset="0"/>
              </a:rPr>
              <a:t>su</a:t>
            </a:r>
            <a:r>
              <a:rPr lang="en-US" sz="3100" dirty="0">
                <a:solidFill>
                  <a:srgbClr val="FFFFFF"/>
                </a:solidFill>
                <a:latin typeface="Times New Roman" panose="02020603050405020304" pitchFamily="18" charset="0"/>
                <a:cs typeface="Times New Roman" panose="02020603050405020304" pitchFamily="18" charset="0"/>
              </a:rPr>
              <a:t> </a:t>
            </a:r>
            <a:r>
              <a:rPr lang="en-US" sz="3100" dirty="0" err="1">
                <a:solidFill>
                  <a:srgbClr val="FFFFFF"/>
                </a:solidFill>
                <a:latin typeface="Times New Roman" panose="02020603050405020304" pitchFamily="18" charset="0"/>
                <a:cs typeface="Times New Roman" panose="02020603050405020304" pitchFamily="18" charset="0"/>
              </a:rPr>
              <a:t>grupės</a:t>
            </a:r>
            <a:r>
              <a:rPr lang="en-US" sz="3100" dirty="0">
                <a:solidFill>
                  <a:srgbClr val="FFFFFF"/>
                </a:solidFill>
                <a:latin typeface="Times New Roman" panose="02020603050405020304" pitchFamily="18" charset="0"/>
                <a:cs typeface="Times New Roman" panose="02020603050405020304" pitchFamily="18" charset="0"/>
              </a:rPr>
              <a:t> </a:t>
            </a:r>
            <a:r>
              <a:rPr lang="en-US" sz="3100" dirty="0" err="1">
                <a:solidFill>
                  <a:srgbClr val="FFFFFF"/>
                </a:solidFill>
                <a:latin typeface="Times New Roman" panose="02020603050405020304" pitchFamily="18" charset="0"/>
                <a:cs typeface="Times New Roman" panose="02020603050405020304" pitchFamily="18" charset="0"/>
              </a:rPr>
              <a:t>auklėtiniais</a:t>
            </a:r>
            <a:endParaRPr lang="en-US" sz="31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08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3B6E6-EC45-4EFC-A057-B8F6DE426AD1}"/>
              </a:ext>
            </a:extLst>
          </p:cNvPr>
          <p:cNvSpPr>
            <a:spLocks noGrp="1"/>
          </p:cNvSpPr>
          <p:nvPr>
            <p:ph type="title"/>
          </p:nvPr>
        </p:nvSpPr>
        <p:spPr/>
        <p:txBody>
          <a:bodyPr>
            <a:normAutofit fontScale="90000"/>
          </a:bodyPr>
          <a:lstStyle/>
          <a:p>
            <a:pPr algn="ctr"/>
            <a:r>
              <a:rPr lang="lt-LT" sz="2700" b="1" dirty="0">
                <a:latin typeface="Times New Roman" panose="02020603050405020304" pitchFamily="18" charset="0"/>
                <a:cs typeface="Times New Roman" panose="02020603050405020304" pitchFamily="18" charset="0"/>
              </a:rPr>
              <a:t>Lietuvos ikimokyklinių ir priešmokyklinių ugdymo įstaigų kūrybinė veikla „ŽIBINTO ISTORIJA“.</a:t>
            </a:r>
            <a:br>
              <a:rPr lang="en-GB" sz="2700" b="1" dirty="0">
                <a:latin typeface="Times New Roman" panose="02020603050405020304" pitchFamily="18" charset="0"/>
                <a:cs typeface="Times New Roman" panose="02020603050405020304" pitchFamily="18" charset="0"/>
              </a:rPr>
            </a:br>
            <a:r>
              <a:rPr lang="en-GB" sz="2700" dirty="0" err="1">
                <a:latin typeface="Times New Roman" panose="02020603050405020304" pitchFamily="18" charset="0"/>
                <a:cs typeface="Times New Roman" panose="02020603050405020304" pitchFamily="18" charset="0"/>
              </a:rPr>
              <a:t>Dalyvavo</a:t>
            </a:r>
            <a:r>
              <a:rPr lang="en-GB" sz="2700" dirty="0">
                <a:latin typeface="Times New Roman" panose="02020603050405020304" pitchFamily="18" charset="0"/>
                <a:cs typeface="Times New Roman" panose="02020603050405020304" pitchFamily="18" charset="0"/>
              </a:rPr>
              <a:t> </a:t>
            </a:r>
            <a:r>
              <a:rPr lang="en-GB" sz="2700" dirty="0" err="1">
                <a:latin typeface="Times New Roman" panose="02020603050405020304" pitchFamily="18" charset="0"/>
                <a:cs typeface="Times New Roman" panose="02020603050405020304" pitchFamily="18" charset="0"/>
              </a:rPr>
              <a:t>Aldona</a:t>
            </a:r>
            <a:r>
              <a:rPr lang="en-GB" sz="2700" dirty="0">
                <a:latin typeface="Times New Roman" panose="02020603050405020304" pitchFamily="18" charset="0"/>
                <a:cs typeface="Times New Roman" panose="02020603050405020304" pitchFamily="18" charset="0"/>
              </a:rPr>
              <a:t> </a:t>
            </a:r>
            <a:r>
              <a:rPr lang="en-GB" sz="2700" dirty="0" err="1">
                <a:latin typeface="Times New Roman" panose="02020603050405020304" pitchFamily="18" charset="0"/>
                <a:cs typeface="Times New Roman" panose="02020603050405020304" pitchFamily="18" charset="0"/>
              </a:rPr>
              <a:t>Gutkinienė</a:t>
            </a:r>
            <a:r>
              <a:rPr lang="en-GB" sz="2700" dirty="0">
                <a:latin typeface="Times New Roman" panose="02020603050405020304" pitchFamily="18" charset="0"/>
                <a:cs typeface="Times New Roman" panose="02020603050405020304" pitchFamily="18" charset="0"/>
              </a:rPr>
              <a:t>, </a:t>
            </a:r>
            <a:r>
              <a:rPr lang="en-GB" sz="2700" dirty="0" err="1">
                <a:latin typeface="Times New Roman" panose="02020603050405020304" pitchFamily="18" charset="0"/>
                <a:cs typeface="Times New Roman" panose="02020603050405020304" pitchFamily="18" charset="0"/>
              </a:rPr>
              <a:t>Jurgita</a:t>
            </a:r>
            <a:r>
              <a:rPr lang="en-GB" sz="2700" dirty="0">
                <a:latin typeface="Times New Roman" panose="02020603050405020304" pitchFamily="18" charset="0"/>
                <a:cs typeface="Times New Roman" panose="02020603050405020304" pitchFamily="18" charset="0"/>
              </a:rPr>
              <a:t> </a:t>
            </a:r>
            <a:r>
              <a:rPr lang="en-GB" sz="2700" dirty="0" err="1">
                <a:latin typeface="Times New Roman" panose="02020603050405020304" pitchFamily="18" charset="0"/>
                <a:cs typeface="Times New Roman" panose="02020603050405020304" pitchFamily="18" charset="0"/>
              </a:rPr>
              <a:t>Matulevičienė</a:t>
            </a:r>
            <a:r>
              <a:rPr lang="en-GB" sz="2700" dirty="0">
                <a:latin typeface="Times New Roman" panose="02020603050405020304" pitchFamily="18" charset="0"/>
                <a:cs typeface="Times New Roman" panose="02020603050405020304" pitchFamily="18" charset="0"/>
              </a:rPr>
              <a:t>, Daiva </a:t>
            </a:r>
            <a:r>
              <a:rPr lang="en-GB" sz="2700" dirty="0" err="1">
                <a:latin typeface="Times New Roman" panose="02020603050405020304" pitchFamily="18" charset="0"/>
                <a:cs typeface="Times New Roman" panose="02020603050405020304" pitchFamily="18" charset="0"/>
              </a:rPr>
              <a:t>Gedvilien</a:t>
            </a:r>
            <a:r>
              <a:rPr lang="lt-LT" sz="2700">
                <a:latin typeface="Times New Roman" panose="02020603050405020304" pitchFamily="18" charset="0"/>
                <a:cs typeface="Times New Roman" panose="02020603050405020304" pitchFamily="18" charset="0"/>
              </a:rPr>
              <a:t>ė</a:t>
            </a:r>
            <a:r>
              <a:rPr lang="en-GB" sz="2700">
                <a:latin typeface="Times New Roman" panose="02020603050405020304" pitchFamily="18" charset="0"/>
                <a:cs typeface="Times New Roman" panose="02020603050405020304" pitchFamily="18" charset="0"/>
              </a:rPr>
              <a:t> </a:t>
            </a:r>
            <a:r>
              <a:rPr lang="en-GB" sz="2700" dirty="0" err="1">
                <a:latin typeface="Times New Roman" panose="02020603050405020304" pitchFamily="18" charset="0"/>
                <a:cs typeface="Times New Roman" panose="02020603050405020304" pitchFamily="18" charset="0"/>
              </a:rPr>
              <a:t>su</a:t>
            </a:r>
            <a:r>
              <a:rPr lang="en-GB" sz="2700" dirty="0">
                <a:latin typeface="Times New Roman" panose="02020603050405020304" pitchFamily="18" charset="0"/>
                <a:cs typeface="Times New Roman" panose="02020603050405020304" pitchFamily="18" charset="0"/>
              </a:rPr>
              <a:t> </a:t>
            </a:r>
            <a:r>
              <a:rPr lang="en-GB" sz="2700" dirty="0" err="1">
                <a:latin typeface="Times New Roman" panose="02020603050405020304" pitchFamily="18" charset="0"/>
                <a:cs typeface="Times New Roman" panose="02020603050405020304" pitchFamily="18" charset="0"/>
              </a:rPr>
              <a:t>auklėtiniais</a:t>
            </a:r>
            <a:br>
              <a:rPr lang="en-GB" dirty="0"/>
            </a:br>
            <a:endParaRPr lang="en-GB" dirty="0"/>
          </a:p>
        </p:txBody>
      </p:sp>
      <p:pic>
        <p:nvPicPr>
          <p:cNvPr id="4" name="Content Placeholder 3" descr="D:\Duomenys\Desktop\Aldonos\Zibinto istorija 2018-11-29\20181126_112950.jpg">
            <a:extLst>
              <a:ext uri="{FF2B5EF4-FFF2-40B4-BE49-F238E27FC236}">
                <a16:creationId xmlns:a16="http://schemas.microsoft.com/office/drawing/2014/main" id="{8C11DBAC-EA0B-41CE-A05E-B13F07422212}"/>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49603" y="1488819"/>
            <a:ext cx="4394983" cy="5072039"/>
          </a:xfrm>
          <a:prstGeom prst="rect">
            <a:avLst/>
          </a:prstGeom>
          <a:noFill/>
          <a:ln>
            <a:noFill/>
          </a:ln>
        </p:spPr>
      </p:pic>
      <p:pic>
        <p:nvPicPr>
          <p:cNvPr id="5" name="Picture 4" descr="D:\Duomenys\Downloads\_212621.jpg">
            <a:extLst>
              <a:ext uri="{FF2B5EF4-FFF2-40B4-BE49-F238E27FC236}">
                <a16:creationId xmlns:a16="http://schemas.microsoft.com/office/drawing/2014/main" id="{FB161A50-E0BF-4080-8D51-0ACE0673A52C}"/>
              </a:ext>
            </a:extLst>
          </p:cNvPr>
          <p:cNvPicPr/>
          <p:nvPr/>
        </p:nvPicPr>
        <p:blipFill rotWithShape="1">
          <a:blip r:embed="rId3" cstate="print">
            <a:extLst>
              <a:ext uri="{28A0092B-C50C-407E-A947-70E740481C1C}">
                <a14:useLocalDpi xmlns:a14="http://schemas.microsoft.com/office/drawing/2010/main" val="0"/>
              </a:ext>
            </a:extLst>
          </a:blip>
          <a:srcRect r="7947"/>
          <a:stretch/>
        </p:blipFill>
        <p:spPr bwMode="auto">
          <a:xfrm rot="5400000">
            <a:off x="807883" y="1827349"/>
            <a:ext cx="5072037" cy="43949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3477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p:cNvSpPr>
            <a:spLocks noGrp="1"/>
          </p:cNvSpPr>
          <p:nvPr>
            <p:ph type="title"/>
          </p:nvPr>
        </p:nvSpPr>
        <p:spPr>
          <a:xfrm>
            <a:off x="742950" y="742951"/>
            <a:ext cx="3476625" cy="4962524"/>
          </a:xfrm>
        </p:spPr>
        <p:txBody>
          <a:bodyPr vert="horz" lIns="91440" tIns="45720" rIns="91440" bIns="45720" rtlCol="0" anchor="ctr">
            <a:normAutofit fontScale="90000"/>
          </a:bodyPr>
          <a:lstStyle/>
          <a:p>
            <a:pPr algn="ctr"/>
            <a:r>
              <a:rPr lang="en-US" sz="3000" b="1" kern="1200" dirty="0">
                <a:solidFill>
                  <a:srgbClr val="FFFFFF"/>
                </a:solidFill>
                <a:latin typeface="Times New Roman" panose="02020603050405020304" pitchFamily="18" charset="0"/>
                <a:cs typeface="Times New Roman" panose="02020603050405020304" pitchFamily="18" charset="0"/>
              </a:rPr>
              <a:t>2018 m. </a:t>
            </a:r>
            <a:r>
              <a:rPr lang="en-US" sz="3000" b="1" kern="1200" dirty="0" err="1">
                <a:solidFill>
                  <a:srgbClr val="FFFFFF"/>
                </a:solidFill>
                <a:latin typeface="Times New Roman" panose="02020603050405020304" pitchFamily="18" charset="0"/>
                <a:cs typeface="Times New Roman" panose="02020603050405020304" pitchFamily="18" charset="0"/>
              </a:rPr>
              <a:t>gruodžio</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mėnesį</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vyko</a:t>
            </a:r>
            <a:r>
              <a:rPr lang="en-US" sz="3000" b="1" kern="1200" dirty="0">
                <a:solidFill>
                  <a:srgbClr val="FFFFFF"/>
                </a:solidFill>
                <a:latin typeface="Times New Roman" panose="02020603050405020304" pitchFamily="18" charset="0"/>
                <a:cs typeface="Times New Roman" panose="02020603050405020304" pitchFamily="18" charset="0"/>
              </a:rPr>
              <a:t> Vilniaus </a:t>
            </a:r>
            <a:r>
              <a:rPr lang="en-US" sz="3000" b="1" kern="1200" dirty="0" err="1">
                <a:solidFill>
                  <a:srgbClr val="FFFFFF"/>
                </a:solidFill>
                <a:latin typeface="Times New Roman" panose="02020603050405020304" pitchFamily="18" charset="0"/>
                <a:cs typeface="Times New Roman" panose="02020603050405020304" pitchFamily="18" charset="0"/>
              </a:rPr>
              <a:t>miesto</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lopšelių</a:t>
            </a:r>
            <a:r>
              <a:rPr lang="en-US" sz="3000" b="1" kern="1200" dirty="0">
                <a:solidFill>
                  <a:srgbClr val="FFFFFF"/>
                </a:solidFill>
                <a:latin typeface="Times New Roman" panose="02020603050405020304" pitchFamily="18" charset="0"/>
                <a:cs typeface="Times New Roman" panose="02020603050405020304" pitchFamily="18" charset="0"/>
              </a:rPr>
              <a:t> – </a:t>
            </a:r>
            <a:r>
              <a:rPr lang="en-US" sz="3000" b="1" kern="1200" dirty="0" err="1">
                <a:solidFill>
                  <a:srgbClr val="FFFFFF"/>
                </a:solidFill>
                <a:latin typeface="Times New Roman" panose="02020603050405020304" pitchFamily="18" charset="0"/>
                <a:cs typeface="Times New Roman" panose="02020603050405020304" pitchFamily="18" charset="0"/>
              </a:rPr>
              <a:t>darželių</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ir</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mokyklų</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pradinių</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klasių</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konkursas</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Kalėdų</a:t>
            </a:r>
            <a:r>
              <a:rPr lang="en-US"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err="1">
                <a:solidFill>
                  <a:srgbClr val="FFFFFF"/>
                </a:solidFill>
                <a:latin typeface="Times New Roman" panose="02020603050405020304" pitchFamily="18" charset="0"/>
                <a:cs typeface="Times New Roman" panose="02020603050405020304" pitchFamily="18" charset="0"/>
              </a:rPr>
              <a:t>spalvos</a:t>
            </a:r>
            <a:r>
              <a:rPr lang="en-US" sz="3000" b="1" kern="1200" dirty="0">
                <a:solidFill>
                  <a:srgbClr val="FFFFFF"/>
                </a:solidFill>
                <a:latin typeface="Times New Roman" panose="02020603050405020304" pitchFamily="18" charset="0"/>
                <a:cs typeface="Times New Roman" panose="02020603050405020304" pitchFamily="18" charset="0"/>
              </a:rPr>
              <a:t>”.</a:t>
            </a:r>
            <a:br>
              <a:rPr lang="en-US" sz="3000" b="1" kern="1200" dirty="0">
                <a:solidFill>
                  <a:srgbClr val="FFFFFF"/>
                </a:solidFill>
                <a:latin typeface="Times New Roman" panose="02020603050405020304" pitchFamily="18" charset="0"/>
                <a:cs typeface="Times New Roman" panose="02020603050405020304" pitchFamily="18" charset="0"/>
              </a:rPr>
            </a:br>
            <a:r>
              <a:rPr lang="en-US" sz="3000" kern="1200" dirty="0" err="1">
                <a:solidFill>
                  <a:srgbClr val="FFFFFF"/>
                </a:solidFill>
                <a:latin typeface="Times New Roman" panose="02020603050405020304" pitchFamily="18" charset="0"/>
                <a:cs typeface="Times New Roman" panose="02020603050405020304" pitchFamily="18" charset="0"/>
              </a:rPr>
              <a:t>Dalyvavo</a:t>
            </a:r>
            <a:r>
              <a:rPr lang="en-US" sz="3000" kern="1200" dirty="0">
                <a:solidFill>
                  <a:srgbClr val="FFFFFF"/>
                </a:solidFill>
                <a:latin typeface="Times New Roman" panose="02020603050405020304" pitchFamily="18" charset="0"/>
                <a:cs typeface="Times New Roman" panose="02020603050405020304" pitchFamily="18" charset="0"/>
              </a:rPr>
              <a:t> </a:t>
            </a:r>
            <a:r>
              <a:rPr lang="en-US" sz="3000" kern="1200" dirty="0" err="1">
                <a:solidFill>
                  <a:srgbClr val="FFFFFF"/>
                </a:solidFill>
                <a:latin typeface="Times New Roman" panose="02020603050405020304" pitchFamily="18" charset="0"/>
                <a:cs typeface="Times New Roman" panose="02020603050405020304" pitchFamily="18" charset="0"/>
              </a:rPr>
              <a:t>Vilija</a:t>
            </a:r>
            <a:r>
              <a:rPr lang="en-US" sz="3000" kern="1200" dirty="0">
                <a:solidFill>
                  <a:srgbClr val="FFFFFF"/>
                </a:solidFill>
                <a:latin typeface="Times New Roman" panose="02020603050405020304" pitchFamily="18" charset="0"/>
                <a:cs typeface="Times New Roman" panose="02020603050405020304" pitchFamily="18" charset="0"/>
              </a:rPr>
              <a:t> </a:t>
            </a:r>
            <a:r>
              <a:rPr lang="en-US" sz="3000" kern="1200" dirty="0" err="1">
                <a:solidFill>
                  <a:srgbClr val="FFFFFF"/>
                </a:solidFill>
                <a:latin typeface="Times New Roman" panose="02020603050405020304" pitchFamily="18" charset="0"/>
                <a:cs typeface="Times New Roman" panose="02020603050405020304" pitchFamily="18" charset="0"/>
              </a:rPr>
              <a:t>Karpavičiūtė</a:t>
            </a:r>
            <a:r>
              <a:rPr lang="en-US" sz="3000" kern="1200" dirty="0">
                <a:solidFill>
                  <a:srgbClr val="FFFFFF"/>
                </a:solidFill>
                <a:latin typeface="Times New Roman" panose="02020603050405020304" pitchFamily="18" charset="0"/>
                <a:cs typeface="Times New Roman" panose="02020603050405020304" pitchFamily="18" charset="0"/>
              </a:rPr>
              <a:t> – </a:t>
            </a:r>
            <a:r>
              <a:rPr lang="en-US" sz="3000" kern="1200" dirty="0" err="1">
                <a:solidFill>
                  <a:srgbClr val="FFFFFF"/>
                </a:solidFill>
                <a:latin typeface="Times New Roman" panose="02020603050405020304" pitchFamily="18" charset="0"/>
                <a:cs typeface="Times New Roman" panose="02020603050405020304" pitchFamily="18" charset="0"/>
              </a:rPr>
              <a:t>Samienė</a:t>
            </a:r>
            <a:r>
              <a:rPr lang="en-US" sz="3000" kern="1200" dirty="0">
                <a:solidFill>
                  <a:srgbClr val="FFFFFF"/>
                </a:solidFill>
                <a:latin typeface="Times New Roman" panose="02020603050405020304" pitchFamily="18" charset="0"/>
                <a:cs typeface="Times New Roman" panose="02020603050405020304" pitchFamily="18" charset="0"/>
              </a:rPr>
              <a:t> </a:t>
            </a:r>
            <a:r>
              <a:rPr lang="en-US" sz="3000" kern="1200" dirty="0" err="1">
                <a:solidFill>
                  <a:srgbClr val="FFFFFF"/>
                </a:solidFill>
                <a:latin typeface="Times New Roman" panose="02020603050405020304" pitchFamily="18" charset="0"/>
                <a:cs typeface="Times New Roman" panose="02020603050405020304" pitchFamily="18" charset="0"/>
              </a:rPr>
              <a:t>su</a:t>
            </a:r>
            <a:r>
              <a:rPr lang="en-US" sz="3000" kern="1200" dirty="0">
                <a:solidFill>
                  <a:srgbClr val="FFFFFF"/>
                </a:solidFill>
                <a:latin typeface="Times New Roman" panose="02020603050405020304" pitchFamily="18" charset="0"/>
                <a:cs typeface="Times New Roman" panose="02020603050405020304" pitchFamily="18" charset="0"/>
              </a:rPr>
              <a:t> </a:t>
            </a:r>
            <a:r>
              <a:rPr lang="en-US" sz="3000" kern="1200" dirty="0" err="1">
                <a:solidFill>
                  <a:srgbClr val="FFFFFF"/>
                </a:solidFill>
                <a:latin typeface="Times New Roman" panose="02020603050405020304" pitchFamily="18" charset="0"/>
                <a:cs typeface="Times New Roman" panose="02020603050405020304" pitchFamily="18" charset="0"/>
              </a:rPr>
              <a:t>auklėtiniais</a:t>
            </a:r>
            <a:endParaRPr lang="en-US" sz="3000" b="1" kern="1200" dirty="0">
              <a:solidFill>
                <a:srgbClr val="FFFFFF"/>
              </a:solidFill>
              <a:latin typeface="Times New Roman" panose="02020603050405020304" pitchFamily="18" charset="0"/>
              <a:cs typeface="Times New Roman" panose="02020603050405020304" pitchFamily="18" charset="0"/>
            </a:endParaRPr>
          </a:p>
        </p:txBody>
      </p:sp>
      <p:pic>
        <p:nvPicPr>
          <p:cNvPr id="6" name="Content Placeholder 5" descr="A group of people sitting at a table&#10;&#10;Description automatically generated">
            <a:extLst>
              <a:ext uri="{FF2B5EF4-FFF2-40B4-BE49-F238E27FC236}">
                <a16:creationId xmlns:a16="http://schemas.microsoft.com/office/drawing/2014/main" id="{21993949-8105-4A7D-A3DC-14F38F594F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5296" y="492573"/>
            <a:ext cx="4410597" cy="5880796"/>
          </a:xfrm>
          <a:prstGeom prst="rect">
            <a:avLst/>
          </a:prstGeom>
        </p:spPr>
      </p:pic>
    </p:spTree>
    <p:extLst>
      <p:ext uri="{BB962C8B-B14F-4D97-AF65-F5344CB8AC3E}">
        <p14:creationId xmlns:p14="http://schemas.microsoft.com/office/powerpoint/2010/main" val="3182866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D:\Duomenys\Desktop\Aldonos\20181207_103256.jpg">
            <a:extLst>
              <a:ext uri="{FF2B5EF4-FFF2-40B4-BE49-F238E27FC236}">
                <a16:creationId xmlns:a16="http://schemas.microsoft.com/office/drawing/2014/main" id="{152F56FE-C2D6-4E41-8758-A937B568156E}"/>
              </a:ext>
            </a:extLst>
          </p:cNvPr>
          <p:cNvPicPr>
            <a:picLocks/>
          </p:cNvPicPr>
          <p:nvPr/>
        </p:nvPicPr>
        <p:blipFill rotWithShape="1">
          <a:blip r:embed="rId2" cstate="print">
            <a:alphaModFix/>
            <a:extLst>
              <a:ext uri="{28A0092B-C50C-407E-A947-70E740481C1C}">
                <a14:useLocalDpi xmlns:a14="http://schemas.microsoft.com/office/drawing/2010/main" val="0"/>
              </a:ext>
            </a:extLst>
          </a:blip>
          <a:srcRect l="19559" r="1" b="1"/>
          <a:stretch/>
        </p:blipFill>
        <p:spPr bwMode="auto">
          <a:xfrm rot="5400000">
            <a:off x="5565619" y="231924"/>
            <a:ext cx="6858000" cy="6394152"/>
          </a:xfrm>
          <a:prstGeom prst="rect">
            <a:avLst/>
          </a:prstGeom>
          <a:noFill/>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Pavadinimas 1"/>
          <p:cNvSpPr>
            <a:spLocks noGrp="1"/>
          </p:cNvSpPr>
          <p:nvPr>
            <p:ph type="title"/>
          </p:nvPr>
        </p:nvSpPr>
        <p:spPr>
          <a:xfrm>
            <a:off x="804998" y="798444"/>
            <a:ext cx="4771343" cy="4538054"/>
          </a:xfrm>
        </p:spPr>
        <p:txBody>
          <a:bodyPr>
            <a:noAutofit/>
          </a:bodyPr>
          <a:lstStyle/>
          <a:p>
            <a:r>
              <a:rPr lang="en-GB" sz="2400" b="1" dirty="0">
                <a:solidFill>
                  <a:srgbClr val="000000"/>
                </a:solidFill>
                <a:latin typeface="Times New Roman" panose="02020603050405020304" pitchFamily="18" charset="0"/>
                <a:cs typeface="Times New Roman" panose="02020603050405020304" pitchFamily="18" charset="0"/>
              </a:rPr>
              <a:t>2018 m. </a:t>
            </a:r>
            <a:r>
              <a:rPr lang="en-GB" sz="2400" b="1" dirty="0" err="1">
                <a:solidFill>
                  <a:srgbClr val="000000"/>
                </a:solidFill>
                <a:latin typeface="Times New Roman" panose="02020603050405020304" pitchFamily="18" charset="0"/>
                <a:cs typeface="Times New Roman" panose="02020603050405020304" pitchFamily="18" charset="0"/>
              </a:rPr>
              <a:t>gruodžio</a:t>
            </a:r>
            <a:r>
              <a:rPr lang="en-GB" sz="2400" b="1" dirty="0">
                <a:solidFill>
                  <a:srgbClr val="000000"/>
                </a:solidFill>
                <a:latin typeface="Times New Roman" panose="02020603050405020304" pitchFamily="18" charset="0"/>
                <a:cs typeface="Times New Roman" panose="02020603050405020304" pitchFamily="18" charset="0"/>
              </a:rPr>
              <a:t> m</a:t>
            </a:r>
            <a:r>
              <a:rPr lang="lt-LT" sz="2400" b="1" dirty="0">
                <a:solidFill>
                  <a:srgbClr val="000000"/>
                </a:solidFill>
                <a:latin typeface="Times New Roman" panose="02020603050405020304" pitchFamily="18" charset="0"/>
                <a:cs typeface="Times New Roman" panose="02020603050405020304" pitchFamily="18" charset="0"/>
              </a:rPr>
              <a:t>ė</a:t>
            </a:r>
            <a:r>
              <a:rPr lang="en-GB" sz="2400" b="1" dirty="0">
                <a:solidFill>
                  <a:srgbClr val="000000"/>
                </a:solidFill>
                <a:latin typeface="Times New Roman" panose="02020603050405020304" pitchFamily="18" charset="0"/>
                <a:cs typeface="Times New Roman" panose="02020603050405020304" pitchFamily="18" charset="0"/>
              </a:rPr>
              <a:t>n. </a:t>
            </a:r>
            <a:r>
              <a:rPr lang="en-GB" sz="2400" b="1" dirty="0" err="1">
                <a:solidFill>
                  <a:srgbClr val="000000"/>
                </a:solidFill>
                <a:latin typeface="Times New Roman" panose="02020603050405020304" pitchFamily="18" charset="0"/>
                <a:cs typeface="Times New Roman" panose="02020603050405020304" pitchFamily="18" charset="0"/>
              </a:rPr>
              <a:t>vyko</a:t>
            </a:r>
            <a:r>
              <a:rPr lang="en-GB" sz="2400" b="1" dirty="0">
                <a:solidFill>
                  <a:srgbClr val="000000"/>
                </a:solidFill>
                <a:latin typeface="Times New Roman" panose="02020603050405020304" pitchFamily="18" charset="0"/>
                <a:cs typeface="Times New Roman" panose="02020603050405020304" pitchFamily="18" charset="0"/>
              </a:rPr>
              <a:t> Vilniaus </a:t>
            </a:r>
            <a:r>
              <a:rPr lang="en-GB" sz="2400" b="1" dirty="0" err="1">
                <a:solidFill>
                  <a:srgbClr val="000000"/>
                </a:solidFill>
                <a:latin typeface="Times New Roman" panose="02020603050405020304" pitchFamily="18" charset="0"/>
                <a:cs typeface="Times New Roman" panose="02020603050405020304" pitchFamily="18" charset="0"/>
              </a:rPr>
              <a:t>miesto</a:t>
            </a:r>
            <a:r>
              <a:rPr lang="en-GB" sz="2400" b="1" dirty="0">
                <a:solidFill>
                  <a:srgbClr val="000000"/>
                </a:solidFill>
                <a:latin typeface="Times New Roman" panose="02020603050405020304" pitchFamily="18" charset="0"/>
                <a:cs typeface="Times New Roman" panose="02020603050405020304" pitchFamily="18" charset="0"/>
              </a:rPr>
              <a:t> </a:t>
            </a:r>
            <a:r>
              <a:rPr lang="en-GB" sz="2400" b="1" dirty="0" err="1">
                <a:solidFill>
                  <a:srgbClr val="000000"/>
                </a:solidFill>
                <a:latin typeface="Times New Roman" panose="02020603050405020304" pitchFamily="18" charset="0"/>
                <a:cs typeface="Times New Roman" panose="02020603050405020304" pitchFamily="18" charset="0"/>
              </a:rPr>
              <a:t>ikimokyklini</a:t>
            </a:r>
            <a:r>
              <a:rPr lang="lt-LT" sz="2400" b="1" dirty="0">
                <a:solidFill>
                  <a:srgbClr val="000000"/>
                </a:solidFill>
                <a:latin typeface="Times New Roman" panose="02020603050405020304" pitchFamily="18" charset="0"/>
                <a:cs typeface="Times New Roman" panose="02020603050405020304" pitchFamily="18" charset="0"/>
              </a:rPr>
              <a:t>ų</a:t>
            </a:r>
            <a:r>
              <a:rPr lang="en-GB" sz="2400" b="1" dirty="0">
                <a:solidFill>
                  <a:srgbClr val="000000"/>
                </a:solidFill>
                <a:latin typeface="Times New Roman" panose="02020603050405020304" pitchFamily="18" charset="0"/>
                <a:cs typeface="Times New Roman" panose="02020603050405020304" pitchFamily="18" charset="0"/>
              </a:rPr>
              <a:t> </a:t>
            </a:r>
            <a:r>
              <a:rPr lang="en-GB" sz="2400" b="1" dirty="0" err="1">
                <a:solidFill>
                  <a:srgbClr val="000000"/>
                </a:solidFill>
                <a:latin typeface="Times New Roman" panose="02020603050405020304" pitchFamily="18" charset="0"/>
                <a:cs typeface="Times New Roman" panose="02020603050405020304" pitchFamily="18" charset="0"/>
              </a:rPr>
              <a:t>ugdymo</a:t>
            </a:r>
            <a:r>
              <a:rPr lang="en-GB" sz="2400" b="1" dirty="0">
                <a:solidFill>
                  <a:srgbClr val="000000"/>
                </a:solidFill>
                <a:latin typeface="Times New Roman" panose="02020603050405020304" pitchFamily="18" charset="0"/>
                <a:cs typeface="Times New Roman" panose="02020603050405020304" pitchFamily="18" charset="0"/>
              </a:rPr>
              <a:t> </a:t>
            </a:r>
            <a:r>
              <a:rPr lang="en-GB" sz="2400" b="1" dirty="0" err="1">
                <a:solidFill>
                  <a:srgbClr val="000000"/>
                </a:solidFill>
                <a:latin typeface="Times New Roman" panose="02020603050405020304" pitchFamily="18" charset="0"/>
                <a:cs typeface="Times New Roman" panose="02020603050405020304" pitchFamily="18" charset="0"/>
              </a:rPr>
              <a:t>įstaig</a:t>
            </a:r>
            <a:r>
              <a:rPr lang="lt-LT" sz="2400" b="1" dirty="0">
                <a:solidFill>
                  <a:srgbClr val="000000"/>
                </a:solidFill>
                <a:latin typeface="Times New Roman" panose="02020603050405020304" pitchFamily="18" charset="0"/>
                <a:cs typeface="Times New Roman" panose="02020603050405020304" pitchFamily="18" charset="0"/>
              </a:rPr>
              <a:t>ų</a:t>
            </a:r>
            <a:r>
              <a:rPr lang="en-GB" sz="2400" b="1" dirty="0">
                <a:solidFill>
                  <a:srgbClr val="000000"/>
                </a:solidFill>
                <a:latin typeface="Times New Roman" panose="02020603050405020304" pitchFamily="18" charset="0"/>
                <a:cs typeface="Times New Roman" panose="02020603050405020304" pitchFamily="18" charset="0"/>
              </a:rPr>
              <a:t> </a:t>
            </a:r>
            <a:r>
              <a:rPr lang="en-GB" sz="2400" b="1" dirty="0" err="1">
                <a:solidFill>
                  <a:srgbClr val="000000"/>
                </a:solidFill>
                <a:latin typeface="Times New Roman" panose="02020603050405020304" pitchFamily="18" charset="0"/>
                <a:cs typeface="Times New Roman" panose="02020603050405020304" pitchFamily="18" charset="0"/>
              </a:rPr>
              <a:t>kal</a:t>
            </a:r>
            <a:r>
              <a:rPr lang="lt-LT" sz="2400" b="1" dirty="0">
                <a:solidFill>
                  <a:srgbClr val="000000"/>
                </a:solidFill>
                <a:latin typeface="Times New Roman" panose="02020603050405020304" pitchFamily="18" charset="0"/>
                <a:cs typeface="Times New Roman" panose="02020603050405020304" pitchFamily="18" charset="0"/>
              </a:rPr>
              <a:t>ė</a:t>
            </a:r>
            <a:r>
              <a:rPr lang="en-GB" sz="2400" b="1" dirty="0" err="1">
                <a:solidFill>
                  <a:srgbClr val="000000"/>
                </a:solidFill>
                <a:latin typeface="Times New Roman" panose="02020603050405020304" pitchFamily="18" charset="0"/>
                <a:cs typeface="Times New Roman" panose="02020603050405020304" pitchFamily="18" charset="0"/>
              </a:rPr>
              <a:t>dini</a:t>
            </a:r>
            <a:r>
              <a:rPr lang="lt-LT" sz="2400" b="1" dirty="0">
                <a:solidFill>
                  <a:srgbClr val="000000"/>
                </a:solidFill>
                <a:latin typeface="Times New Roman" panose="02020603050405020304" pitchFamily="18" charset="0"/>
                <a:cs typeface="Times New Roman" panose="02020603050405020304" pitchFamily="18" charset="0"/>
              </a:rPr>
              <a:t>ų</a:t>
            </a:r>
            <a:r>
              <a:rPr lang="en-GB" sz="2400" b="1" dirty="0">
                <a:solidFill>
                  <a:srgbClr val="000000"/>
                </a:solidFill>
                <a:latin typeface="Times New Roman" panose="02020603050405020304" pitchFamily="18" charset="0"/>
                <a:cs typeface="Times New Roman" panose="02020603050405020304" pitchFamily="18" charset="0"/>
              </a:rPr>
              <a:t> </a:t>
            </a:r>
            <a:r>
              <a:rPr lang="en-GB" sz="2400" b="1" dirty="0" err="1">
                <a:solidFill>
                  <a:srgbClr val="000000"/>
                </a:solidFill>
                <a:latin typeface="Times New Roman" panose="02020603050405020304" pitchFamily="18" charset="0"/>
                <a:cs typeface="Times New Roman" panose="02020603050405020304" pitchFamily="18" charset="0"/>
              </a:rPr>
              <a:t>kompozicij</a:t>
            </a:r>
            <a:r>
              <a:rPr lang="lt-LT" sz="2400" b="1" dirty="0">
                <a:solidFill>
                  <a:srgbClr val="000000"/>
                </a:solidFill>
                <a:latin typeface="Times New Roman" panose="02020603050405020304" pitchFamily="18" charset="0"/>
                <a:cs typeface="Times New Roman" panose="02020603050405020304" pitchFamily="18" charset="0"/>
              </a:rPr>
              <a:t>ų</a:t>
            </a:r>
            <a:r>
              <a:rPr lang="en-GB" sz="2400" b="1" dirty="0">
                <a:solidFill>
                  <a:srgbClr val="000000"/>
                </a:solidFill>
                <a:latin typeface="Times New Roman" panose="02020603050405020304" pitchFamily="18" charset="0"/>
                <a:cs typeface="Times New Roman" panose="02020603050405020304" pitchFamily="18" charset="0"/>
              </a:rPr>
              <a:t> </a:t>
            </a:r>
            <a:r>
              <a:rPr lang="en-GB" sz="2400" b="1" dirty="0" err="1">
                <a:solidFill>
                  <a:srgbClr val="000000"/>
                </a:solidFill>
                <a:latin typeface="Times New Roman" panose="02020603050405020304" pitchFamily="18" charset="0"/>
                <a:cs typeface="Times New Roman" panose="02020603050405020304" pitchFamily="18" charset="0"/>
              </a:rPr>
              <a:t>paroda</a:t>
            </a:r>
            <a:r>
              <a:rPr lang="en-GB" sz="2400" b="1" dirty="0">
                <a:solidFill>
                  <a:srgbClr val="000000"/>
                </a:solidFill>
                <a:latin typeface="Times New Roman" panose="02020603050405020304" pitchFamily="18" charset="0"/>
                <a:cs typeface="Times New Roman" panose="02020603050405020304" pitchFamily="18" charset="0"/>
              </a:rPr>
              <a:t> “</a:t>
            </a:r>
            <a:r>
              <a:rPr lang="en-GB" sz="2400" b="1" dirty="0" err="1">
                <a:solidFill>
                  <a:srgbClr val="000000"/>
                </a:solidFill>
                <a:latin typeface="Times New Roman" panose="02020603050405020304" pitchFamily="18" charset="0"/>
                <a:cs typeface="Times New Roman" panose="02020603050405020304" pitchFamily="18" charset="0"/>
              </a:rPr>
              <a:t>Kal</a:t>
            </a:r>
            <a:r>
              <a:rPr lang="lt-LT" sz="2400" b="1" dirty="0">
                <a:solidFill>
                  <a:srgbClr val="000000"/>
                </a:solidFill>
                <a:latin typeface="Times New Roman" panose="02020603050405020304" pitchFamily="18" charset="0"/>
                <a:cs typeface="Times New Roman" panose="02020603050405020304" pitchFamily="18" charset="0"/>
              </a:rPr>
              <a:t>ė</a:t>
            </a:r>
            <a:r>
              <a:rPr lang="en-GB" sz="2400" b="1" dirty="0">
                <a:solidFill>
                  <a:srgbClr val="000000"/>
                </a:solidFill>
                <a:latin typeface="Times New Roman" panose="02020603050405020304" pitchFamily="18" charset="0"/>
                <a:cs typeface="Times New Roman" panose="02020603050405020304" pitchFamily="18" charset="0"/>
              </a:rPr>
              <a:t>dos – tai…”.</a:t>
            </a:r>
            <a:br>
              <a:rPr lang="en-GB" sz="2400" b="1" dirty="0">
                <a:solidFill>
                  <a:srgbClr val="000000"/>
                </a:solidFill>
                <a:latin typeface="Times New Roman" panose="02020603050405020304" pitchFamily="18" charset="0"/>
                <a:cs typeface="Times New Roman" panose="02020603050405020304" pitchFamily="18" charset="0"/>
              </a:rPr>
            </a:br>
            <a:r>
              <a:rPr lang="en-GB" sz="2400" dirty="0" err="1">
                <a:solidFill>
                  <a:srgbClr val="000000"/>
                </a:solidFill>
                <a:latin typeface="Times New Roman" panose="02020603050405020304" pitchFamily="18" charset="0"/>
                <a:cs typeface="Times New Roman" panose="02020603050405020304" pitchFamily="18" charset="0"/>
              </a:rPr>
              <a:t>Dalyvavo</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Sauluči</a:t>
            </a:r>
            <a:r>
              <a:rPr lang="lt-LT" sz="2400" dirty="0">
                <a:solidFill>
                  <a:srgbClr val="000000"/>
                </a:solidFill>
                <a:latin typeface="Times New Roman" panose="02020603050405020304" pitchFamily="18" charset="0"/>
                <a:cs typeface="Times New Roman" panose="02020603050405020304" pitchFamily="18" charset="0"/>
              </a:rPr>
              <a:t>ų</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grup</a:t>
            </a:r>
            <a:r>
              <a:rPr lang="lt-LT" sz="2400" dirty="0">
                <a:solidFill>
                  <a:srgbClr val="000000"/>
                </a:solidFill>
                <a:latin typeface="Times New Roman" panose="02020603050405020304" pitchFamily="18" charset="0"/>
                <a:cs typeface="Times New Roman" panose="02020603050405020304" pitchFamily="18" charset="0"/>
              </a:rPr>
              <a:t>ė</a:t>
            </a:r>
            <a:r>
              <a:rPr lang="en-GB" sz="2400" dirty="0">
                <a:solidFill>
                  <a:srgbClr val="000000"/>
                </a:solidFill>
                <a:latin typeface="Times New Roman" panose="02020603050405020304" pitchFamily="18" charset="0"/>
                <a:cs typeface="Times New Roman" panose="02020603050405020304" pitchFamily="18" charset="0"/>
              </a:rPr>
              <a:t>s </a:t>
            </a:r>
            <a:r>
              <a:rPr lang="en-GB" sz="2400" dirty="0" err="1">
                <a:solidFill>
                  <a:srgbClr val="000000"/>
                </a:solidFill>
                <a:latin typeface="Times New Roman" panose="02020603050405020304" pitchFamily="18" charset="0"/>
                <a:cs typeface="Times New Roman" panose="02020603050405020304" pitchFamily="18" charset="0"/>
              </a:rPr>
              <a:t>komanda</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su</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auklėtiniais</a:t>
            </a:r>
            <a:endParaRPr lang="lt-LT"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261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838200" y="465221"/>
            <a:ext cx="10515600" cy="5711742"/>
          </a:xfrm>
        </p:spPr>
        <p:txBody>
          <a:bodyPr>
            <a:normAutofit lnSpcReduction="10000"/>
          </a:bodyPr>
          <a:lstStyle/>
          <a:p>
            <a:pPr marL="0" indent="0">
              <a:buNone/>
            </a:pPr>
            <a:r>
              <a:rPr lang="lt-LT" dirty="0">
                <a:latin typeface="Times New Roman" panose="02020603050405020304" pitchFamily="18" charset="0"/>
                <a:cs typeface="Times New Roman" panose="02020603050405020304" pitchFamily="18" charset="0"/>
              </a:rPr>
              <a:t>201</a:t>
            </a:r>
            <a:r>
              <a:rPr lang="en-GB" dirty="0">
                <a:latin typeface="Times New Roman" panose="02020603050405020304" pitchFamily="18" charset="0"/>
                <a:cs typeface="Times New Roman" panose="02020603050405020304" pitchFamily="18" charset="0"/>
              </a:rPr>
              <a:t>8</a:t>
            </a:r>
            <a:r>
              <a:rPr lang="lt-LT" dirty="0">
                <a:latin typeface="Times New Roman" panose="02020603050405020304" pitchFamily="18" charset="0"/>
                <a:cs typeface="Times New Roman" panose="02020603050405020304" pitchFamily="18" charset="0"/>
              </a:rPr>
              <a:t> – 201</a:t>
            </a:r>
            <a:r>
              <a:rPr lang="en-GB" dirty="0">
                <a:latin typeface="Times New Roman" panose="02020603050405020304" pitchFamily="18" charset="0"/>
                <a:cs typeface="Times New Roman" panose="02020603050405020304" pitchFamily="18" charset="0"/>
              </a:rPr>
              <a:t>9</a:t>
            </a:r>
            <a:r>
              <a:rPr lang="lt-LT" dirty="0">
                <a:latin typeface="Times New Roman" panose="02020603050405020304" pitchFamily="18" charset="0"/>
                <a:cs typeface="Times New Roman" panose="02020603050405020304" pitchFamily="18" charset="0"/>
              </a:rPr>
              <a:t> mokslo metais buvo surengti:</a:t>
            </a:r>
          </a:p>
          <a:p>
            <a:pPr marL="0" indent="0">
              <a:buNone/>
            </a:pPr>
            <a:r>
              <a:rPr lang="en-GB" dirty="0">
                <a:latin typeface="Times New Roman" panose="02020603050405020304" pitchFamily="18" charset="0"/>
                <a:cs typeface="Times New Roman" panose="02020603050405020304" pitchFamily="18" charset="0"/>
              </a:rPr>
              <a:t>6</a:t>
            </a:r>
            <a:r>
              <a:rPr lang="lt-LT" dirty="0">
                <a:latin typeface="Times New Roman" panose="02020603050405020304" pitchFamily="18" charset="0"/>
                <a:cs typeface="Times New Roman" panose="02020603050405020304" pitchFamily="18" charset="0"/>
              </a:rPr>
              <a:t> metodinės tarybos posėdžiai;</a:t>
            </a:r>
          </a:p>
          <a:p>
            <a:pPr marL="0" indent="0">
              <a:buNone/>
            </a:pPr>
            <a:r>
              <a:rPr lang="en-GB" dirty="0">
                <a:latin typeface="Times New Roman" panose="02020603050405020304" pitchFamily="18" charset="0"/>
                <a:cs typeface="Times New Roman" panose="02020603050405020304" pitchFamily="18" charset="0"/>
              </a:rPr>
              <a:t>4</a:t>
            </a:r>
            <a:r>
              <a:rPr lang="lt-LT" dirty="0">
                <a:latin typeface="Times New Roman" panose="02020603050405020304" pitchFamily="18" charset="0"/>
                <a:cs typeface="Times New Roman" panose="02020603050405020304" pitchFamily="18" charset="0"/>
              </a:rPr>
              <a:t> pedagogų tarybos posėdžiai.</a:t>
            </a:r>
          </a:p>
          <a:p>
            <a:pPr marL="0" indent="0">
              <a:buNone/>
            </a:pPr>
            <a:endParaRPr lang="lt-LT" dirty="0">
              <a:latin typeface="Times New Roman" panose="02020603050405020304" pitchFamily="18" charset="0"/>
              <a:cs typeface="Times New Roman" panose="02020603050405020304" pitchFamily="18" charset="0"/>
            </a:endParaRPr>
          </a:p>
          <a:p>
            <a:pPr marL="0" indent="0">
              <a:buNone/>
            </a:pPr>
            <a:r>
              <a:rPr lang="lt-LT" dirty="0">
                <a:latin typeface="Times New Roman" panose="02020603050405020304" pitchFamily="18" charset="0"/>
                <a:cs typeface="Times New Roman" panose="02020603050405020304" pitchFamily="18" charset="0"/>
              </a:rPr>
              <a:t>201</a:t>
            </a:r>
            <a:r>
              <a:rPr lang="en-GB" dirty="0">
                <a:latin typeface="Times New Roman" panose="02020603050405020304" pitchFamily="18" charset="0"/>
                <a:cs typeface="Times New Roman" panose="02020603050405020304" pitchFamily="18" charset="0"/>
              </a:rPr>
              <a:t>8</a:t>
            </a:r>
            <a:r>
              <a:rPr lang="lt-LT" dirty="0">
                <a:latin typeface="Times New Roman" panose="02020603050405020304" pitchFamily="18" charset="0"/>
                <a:cs typeface="Times New Roman" panose="02020603050405020304" pitchFamily="18" charset="0"/>
              </a:rPr>
              <a:t> – 201</a:t>
            </a:r>
            <a:r>
              <a:rPr lang="en-GB" dirty="0">
                <a:latin typeface="Times New Roman" panose="02020603050405020304" pitchFamily="18" charset="0"/>
                <a:cs typeface="Times New Roman" panose="02020603050405020304" pitchFamily="18" charset="0"/>
              </a:rPr>
              <a:t>9</a:t>
            </a:r>
            <a:r>
              <a:rPr lang="lt-LT" dirty="0">
                <a:latin typeface="Times New Roman" panose="02020603050405020304" pitchFamily="18" charset="0"/>
                <a:cs typeface="Times New Roman" panose="02020603050405020304" pitchFamily="18" charset="0"/>
              </a:rPr>
              <a:t> mokslo metais </a:t>
            </a:r>
            <a:r>
              <a:rPr lang="en-GB" dirty="0">
                <a:latin typeface="Times New Roman" panose="02020603050405020304" pitchFamily="18" charset="0"/>
                <a:cs typeface="Times New Roman" panose="02020603050405020304" pitchFamily="18" charset="0"/>
              </a:rPr>
              <a:t>4</a:t>
            </a:r>
            <a:r>
              <a:rPr lang="lt-LT" dirty="0">
                <a:latin typeface="Times New Roman" panose="02020603050405020304" pitchFamily="18" charset="0"/>
                <a:cs typeface="Times New Roman" panose="02020603050405020304" pitchFamily="18" charset="0"/>
              </a:rPr>
              <a:t> pedagogai atestavosi vyresnei kvalifikacinei kategorijai:</a:t>
            </a:r>
          </a:p>
          <a:p>
            <a:r>
              <a:rPr lang="en-GB" b="1" dirty="0" err="1">
                <a:latin typeface="Times New Roman" panose="02020603050405020304" pitchFamily="18" charset="0"/>
                <a:cs typeface="Times New Roman" panose="02020603050405020304" pitchFamily="18" charset="0"/>
              </a:rPr>
              <a:t>Aistei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Bartkutei</a:t>
            </a:r>
            <a:r>
              <a:rPr lang="en-GB"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suteikta vyr. </a:t>
            </a:r>
            <a:r>
              <a:rPr lang="en-GB" dirty="0" err="1">
                <a:latin typeface="Times New Roman" panose="02020603050405020304" pitchFamily="18" charset="0"/>
                <a:cs typeface="Times New Roman" panose="02020603050405020304" pitchFamily="18" charset="0"/>
              </a:rPr>
              <a:t>logoped</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s</a:t>
            </a:r>
            <a:r>
              <a:rPr lang="lt-LT" dirty="0">
                <a:latin typeface="Times New Roman" panose="02020603050405020304" pitchFamily="18" charset="0"/>
                <a:cs typeface="Times New Roman" panose="02020603050405020304" pitchFamily="18" charset="0"/>
              </a:rPr>
              <a:t> kvalifikacinė kategorija;</a:t>
            </a:r>
          </a:p>
          <a:p>
            <a:r>
              <a:rPr lang="en-GB" b="1" dirty="0" err="1">
                <a:latin typeface="Times New Roman" panose="02020603050405020304" pitchFamily="18" charset="0"/>
                <a:cs typeface="Times New Roman" panose="02020603050405020304" pitchFamily="18" charset="0"/>
              </a:rPr>
              <a:t>Vilmai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Kotkevičienei</a:t>
            </a:r>
            <a:r>
              <a:rPr lang="en-GB"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suteika vyr. </a:t>
            </a:r>
            <a:r>
              <a:rPr lang="en-GB" dirty="0" err="1">
                <a:latin typeface="Times New Roman" panose="02020603050405020304" pitchFamily="18" charset="0"/>
                <a:cs typeface="Times New Roman" panose="02020603050405020304" pitchFamily="18" charset="0"/>
              </a:rPr>
              <a:t>logoped</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s </a:t>
            </a:r>
            <a:r>
              <a:rPr lang="lt-LT" dirty="0">
                <a:latin typeface="Times New Roman" panose="02020603050405020304" pitchFamily="18" charset="0"/>
                <a:cs typeface="Times New Roman" panose="02020603050405020304" pitchFamily="18" charset="0"/>
              </a:rPr>
              <a:t>kvalifikacinė kategorija;</a:t>
            </a:r>
          </a:p>
          <a:p>
            <a:r>
              <a:rPr lang="en-GB" b="1" dirty="0" err="1">
                <a:latin typeface="Times New Roman" panose="02020603050405020304" pitchFamily="18" charset="0"/>
                <a:cs typeface="Times New Roman" panose="02020603050405020304" pitchFamily="18" charset="0"/>
              </a:rPr>
              <a:t>Vilijai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Karpavičiūtei</a:t>
            </a:r>
            <a:r>
              <a:rPr lang="en-GB" b="1" dirty="0">
                <a:latin typeface="Times New Roman" panose="02020603050405020304" pitchFamily="18" charset="0"/>
                <a:cs typeface="Times New Roman" panose="02020603050405020304" pitchFamily="18" charset="0"/>
              </a:rPr>
              <a:t> - </a:t>
            </a:r>
            <a:r>
              <a:rPr lang="en-GB" b="1" dirty="0" err="1">
                <a:latin typeface="Times New Roman" panose="02020603050405020304" pitchFamily="18" charset="0"/>
                <a:cs typeface="Times New Roman" panose="02020603050405020304" pitchFamily="18" charset="0"/>
              </a:rPr>
              <a:t>Samienei</a:t>
            </a:r>
            <a:r>
              <a:rPr lang="en-GB"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suteikta </a:t>
            </a:r>
            <a:r>
              <a:rPr lang="en-GB" dirty="0" err="1">
                <a:latin typeface="Times New Roman" panose="02020603050405020304" pitchFamily="18" charset="0"/>
                <a:cs typeface="Times New Roman" panose="02020603050405020304" pitchFamily="18" charset="0"/>
              </a:rPr>
              <a:t>vyr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aukl</a:t>
            </a:r>
            <a:r>
              <a:rPr lang="lt-LT" dirty="0">
                <a:latin typeface="Times New Roman" panose="02020603050405020304" pitchFamily="18" charset="0"/>
                <a:cs typeface="Times New Roman" panose="02020603050405020304" pitchFamily="18" charset="0"/>
              </a:rPr>
              <a:t>ė</a:t>
            </a:r>
            <a:r>
              <a:rPr lang="en-GB" dirty="0" err="1">
                <a:latin typeface="Times New Roman" panose="02020603050405020304" pitchFamily="18" charset="0"/>
                <a:cs typeface="Times New Roman" panose="02020603050405020304" pitchFamily="18" charset="0"/>
              </a:rPr>
              <a:t>tojos</a:t>
            </a:r>
            <a:r>
              <a:rPr lang="en-GB"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kvalifikacinė kategorija;</a:t>
            </a:r>
          </a:p>
          <a:p>
            <a:r>
              <a:rPr lang="en-GB" b="1" dirty="0" err="1">
                <a:latin typeface="Times New Roman" panose="02020603050405020304" pitchFamily="18" charset="0"/>
                <a:cs typeface="Times New Roman" panose="02020603050405020304" pitchFamily="18" charset="0"/>
              </a:rPr>
              <a:t>Kristinai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Juozapavičiūt</a:t>
            </a:r>
            <a:r>
              <a:rPr lang="lt-LT" b="1" dirty="0">
                <a:latin typeface="Times New Roman" panose="02020603050405020304" pitchFamily="18" charset="0"/>
                <a:cs typeface="Times New Roman" panose="02020603050405020304" pitchFamily="18" charset="0"/>
              </a:rPr>
              <a:t>ė</a:t>
            </a:r>
            <a:r>
              <a:rPr lang="en-GB" b="1" dirty="0" err="1">
                <a:latin typeface="Times New Roman" panose="02020603050405020304" pitchFamily="18" charset="0"/>
                <a:cs typeface="Times New Roman" panose="02020603050405020304" pitchFamily="18" charset="0"/>
              </a:rPr>
              <a:t>i</a:t>
            </a:r>
            <a:r>
              <a:rPr lang="en-GB"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suteikta judesio korekcijos pedagogės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metodinink</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s</a:t>
            </a:r>
            <a:r>
              <a:rPr lang="lt-LT" dirty="0">
                <a:latin typeface="Times New Roman" panose="02020603050405020304" pitchFamily="18" charset="0"/>
                <a:cs typeface="Times New Roman" panose="02020603050405020304" pitchFamily="18" charset="0"/>
              </a:rPr>
              <a:t> kvalifikacinė kategorija;</a:t>
            </a:r>
          </a:p>
          <a:p>
            <a:pPr marL="0" indent="0">
              <a:buNone/>
            </a:pPr>
            <a:endParaRPr lang="lt-LT" dirty="0"/>
          </a:p>
        </p:txBody>
      </p:sp>
    </p:spTree>
    <p:extLst>
      <p:ext uri="{BB962C8B-B14F-4D97-AF65-F5344CB8AC3E}">
        <p14:creationId xmlns:p14="http://schemas.microsoft.com/office/powerpoint/2010/main" val="328175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p:cNvSpPr>
            <a:spLocks noGrp="1"/>
          </p:cNvSpPr>
          <p:nvPr>
            <p:ph type="title"/>
          </p:nvPr>
        </p:nvSpPr>
        <p:spPr>
          <a:xfrm>
            <a:off x="546351" y="433545"/>
            <a:ext cx="11139854" cy="930447"/>
          </a:xfrm>
        </p:spPr>
        <p:txBody>
          <a:bodyPr vert="horz" lIns="91440" tIns="45720" rIns="91440" bIns="45720" rtlCol="0" anchor="b">
            <a:noAutofit/>
          </a:bodyPr>
          <a:lstStyle/>
          <a:p>
            <a:pPr algn="ctr"/>
            <a:r>
              <a:rPr lang="en-US" sz="2000" b="1" dirty="0">
                <a:solidFill>
                  <a:srgbClr val="FFFFFF"/>
                </a:solidFill>
                <a:latin typeface="Times New Roman" panose="02020603050405020304" pitchFamily="18" charset="0"/>
                <a:cs typeface="Times New Roman" panose="02020603050405020304" pitchFamily="18" charset="0"/>
              </a:rPr>
              <a:t>2019 m. </a:t>
            </a:r>
            <a:r>
              <a:rPr lang="en-US" sz="2000" b="1" dirty="0" err="1">
                <a:solidFill>
                  <a:srgbClr val="FFFFFF"/>
                </a:solidFill>
                <a:latin typeface="Times New Roman" panose="02020603050405020304" pitchFamily="18" charset="0"/>
                <a:cs typeface="Times New Roman" panose="02020603050405020304" pitchFamily="18" charset="0"/>
              </a:rPr>
              <a:t>sausį</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vyko</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šalies</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ikimokyklinio</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ir</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priešmokyklinio</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amžiaus</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vaikų</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kūrybinės</a:t>
            </a:r>
            <a:r>
              <a:rPr lang="en-US" sz="2000" b="1" dirty="0">
                <a:solidFill>
                  <a:srgbClr val="FFFFFF"/>
                </a:solidFill>
                <a:latin typeface="Times New Roman" panose="02020603050405020304" pitchFamily="18" charset="0"/>
                <a:cs typeface="Times New Roman" panose="02020603050405020304" pitchFamily="18" charset="0"/>
              </a:rPr>
              <a:t> – </a:t>
            </a:r>
            <a:r>
              <a:rPr lang="en-US" sz="2000" b="1" dirty="0" err="1">
                <a:solidFill>
                  <a:srgbClr val="FFFFFF"/>
                </a:solidFill>
                <a:latin typeface="Times New Roman" panose="02020603050405020304" pitchFamily="18" charset="0"/>
                <a:cs typeface="Times New Roman" panose="02020603050405020304" pitchFamily="18" charset="0"/>
              </a:rPr>
              <a:t>pažintinės</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veiklos</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lauke</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projektas</a:t>
            </a:r>
            <a:r>
              <a:rPr lang="en-US" sz="2000" b="1" dirty="0">
                <a:solidFill>
                  <a:srgbClr val="FFFFFF"/>
                </a:solidFill>
                <a:latin typeface="Times New Roman" panose="02020603050405020304" pitchFamily="18" charset="0"/>
                <a:cs typeface="Times New Roman" panose="02020603050405020304" pitchFamily="18" charset="0"/>
              </a:rPr>
              <a:t> – </a:t>
            </a:r>
            <a:r>
              <a:rPr lang="en-US" sz="2000" b="1" dirty="0" err="1">
                <a:solidFill>
                  <a:srgbClr val="FFFFFF"/>
                </a:solidFill>
                <a:latin typeface="Times New Roman" panose="02020603050405020304" pitchFamily="18" charset="0"/>
                <a:cs typeface="Times New Roman" panose="02020603050405020304" pitchFamily="18" charset="0"/>
              </a:rPr>
              <a:t>konkursas</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Sniego</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fantazijos</a:t>
            </a:r>
            <a:r>
              <a:rPr lang="en-US" sz="2000" b="1" dirty="0">
                <a:solidFill>
                  <a:srgbClr val="FFFFFF"/>
                </a:solidFill>
                <a:latin typeface="Times New Roman" panose="02020603050405020304" pitchFamily="18" charset="0"/>
                <a:cs typeface="Times New Roman" panose="02020603050405020304" pitchFamily="18" charset="0"/>
              </a:rPr>
              <a:t>”</a:t>
            </a:r>
            <a:br>
              <a:rPr lang="en-US" sz="2000" b="1" dirty="0">
                <a:solidFill>
                  <a:srgbClr val="FFFFFF"/>
                </a:solidFill>
                <a:latin typeface="Times New Roman" panose="02020603050405020304" pitchFamily="18" charset="0"/>
                <a:cs typeface="Times New Roman" panose="02020603050405020304" pitchFamily="18" charset="0"/>
              </a:rPr>
            </a:br>
            <a:r>
              <a:rPr lang="en-US" sz="2000" dirty="0" err="1">
                <a:solidFill>
                  <a:srgbClr val="FFFFFF"/>
                </a:solidFill>
                <a:latin typeface="Times New Roman" panose="02020603050405020304" pitchFamily="18" charset="0"/>
                <a:cs typeface="Times New Roman" panose="02020603050405020304" pitchFamily="18" charset="0"/>
              </a:rPr>
              <a:t>Dalyvavo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Vilija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Karpavičiūtė</a:t>
            </a:r>
            <a:r>
              <a:rPr lang="en-US" sz="2000" dirty="0">
                <a:solidFill>
                  <a:srgbClr val="FFFFFF"/>
                </a:solidFill>
                <a:latin typeface="Times New Roman" panose="02020603050405020304" pitchFamily="18" charset="0"/>
                <a:cs typeface="Times New Roman" panose="02020603050405020304" pitchFamily="18" charset="0"/>
              </a:rPr>
              <a:t> – </a:t>
            </a:r>
            <a:r>
              <a:rPr lang="en-US" sz="2000" dirty="0" err="1">
                <a:solidFill>
                  <a:srgbClr val="FFFFFF"/>
                </a:solidFill>
                <a:latin typeface="Times New Roman" panose="02020603050405020304" pitchFamily="18" charset="0"/>
                <a:cs typeface="Times New Roman" panose="02020603050405020304" pitchFamily="18" charset="0"/>
              </a:rPr>
              <a:t>Samienė</a:t>
            </a:r>
            <a:r>
              <a:rPr lang="en-US" sz="2000" dirty="0">
                <a:solidFill>
                  <a:srgbClr val="FFFFFF"/>
                </a:solidFill>
                <a:latin typeface="Times New Roman" panose="02020603050405020304" pitchFamily="18" charset="0"/>
                <a:cs typeface="Times New Roman" panose="02020603050405020304" pitchFamily="18" charset="0"/>
              </a:rPr>
              <a:t>, Zita </a:t>
            </a:r>
            <a:r>
              <a:rPr lang="en-US" sz="2000" dirty="0" err="1">
                <a:solidFill>
                  <a:srgbClr val="FFFFFF"/>
                </a:solidFill>
                <a:latin typeface="Times New Roman" panose="02020603050405020304" pitchFamily="18" charset="0"/>
                <a:cs typeface="Times New Roman" panose="02020603050405020304" pitchFamily="18" charset="0"/>
              </a:rPr>
              <a:t>Dubova</a:t>
            </a:r>
            <a:r>
              <a:rPr lang="en-US" sz="2000" dirty="0">
                <a:solidFill>
                  <a:srgbClr val="FFFFFF"/>
                </a:solidFill>
                <a:latin typeface="Times New Roman" panose="02020603050405020304" pitchFamily="18" charset="0"/>
                <a:cs typeface="Times New Roman" panose="02020603050405020304" pitchFamily="18" charset="0"/>
              </a:rPr>
              <a:t>, Erika </a:t>
            </a:r>
            <a:r>
              <a:rPr lang="en-US" sz="2000" dirty="0" err="1">
                <a:solidFill>
                  <a:srgbClr val="FFFFFF"/>
                </a:solidFill>
                <a:latin typeface="Times New Roman" panose="02020603050405020304" pitchFamily="18" charset="0"/>
                <a:cs typeface="Times New Roman" panose="02020603050405020304" pitchFamily="18" charset="0"/>
              </a:rPr>
              <a:t>Valiulytė</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Ernestas</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Glasinskas</a:t>
            </a:r>
            <a:r>
              <a:rPr lang="en-US" sz="2000" dirty="0">
                <a:solidFill>
                  <a:srgbClr val="FFFFFF"/>
                </a:solidFill>
                <a:latin typeface="Times New Roman" panose="02020603050405020304" pitchFamily="18" charset="0"/>
                <a:cs typeface="Times New Roman" panose="02020603050405020304" pitchFamily="18" charset="0"/>
              </a:rPr>
              <a:t>, Gitana </a:t>
            </a:r>
            <a:r>
              <a:rPr lang="en-US" sz="2000" dirty="0" err="1">
                <a:solidFill>
                  <a:srgbClr val="FFFFFF"/>
                </a:solidFill>
                <a:latin typeface="Times New Roman" panose="02020603050405020304" pitchFamily="18" charset="0"/>
                <a:cs typeface="Times New Roman" panose="02020603050405020304" pitchFamily="18" charset="0"/>
              </a:rPr>
              <a:t>Butkienė</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su</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grupių</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auklėtiniais</a:t>
            </a:r>
            <a:endParaRPr lang="en-US" sz="2000" dirty="0">
              <a:solidFill>
                <a:srgbClr val="FFFFFF"/>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that are standing in the snow&#10;&#10;Description automatically generated">
            <a:extLst>
              <a:ext uri="{FF2B5EF4-FFF2-40B4-BE49-F238E27FC236}">
                <a16:creationId xmlns:a16="http://schemas.microsoft.com/office/drawing/2014/main" id="{60E4C62A-E17F-43FF-9292-533FCEB2A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412" y="2426818"/>
            <a:ext cx="2998227"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tree covered in snow&#10;&#10;Description automatically generated">
            <a:extLst>
              <a:ext uri="{FF2B5EF4-FFF2-40B4-BE49-F238E27FC236}">
                <a16:creationId xmlns:a16="http://schemas.microsoft.com/office/drawing/2014/main" id="{8C69C2A0-AEBD-41C0-A869-038C068995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73918" y="2426818"/>
            <a:ext cx="2998227" cy="3997637"/>
          </a:xfrm>
          <a:prstGeom prst="rect">
            <a:avLst/>
          </a:prstGeom>
        </p:spPr>
      </p:pic>
    </p:spTree>
    <p:extLst>
      <p:ext uri="{BB962C8B-B14F-4D97-AF65-F5344CB8AC3E}">
        <p14:creationId xmlns:p14="http://schemas.microsoft.com/office/powerpoint/2010/main" val="509424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Pavadinimas 1"/>
          <p:cNvSpPr>
            <a:spLocks noGrp="1"/>
          </p:cNvSpPr>
          <p:nvPr>
            <p:ph type="title"/>
          </p:nvPr>
        </p:nvSpPr>
        <p:spPr>
          <a:xfrm>
            <a:off x="6585881" y="2188564"/>
            <a:ext cx="4821633" cy="3480716"/>
          </a:xfrm>
        </p:spPr>
        <p:txBody>
          <a:bodyPr vert="horz" lIns="91440" tIns="45720" rIns="91440" bIns="45720" rtlCol="0" anchor="t">
            <a:noAutofit/>
          </a:bodyPr>
          <a:lstStyle/>
          <a:p>
            <a:r>
              <a:rPr lang="en-US" sz="2800" b="1" dirty="0">
                <a:solidFill>
                  <a:srgbClr val="000000"/>
                </a:solidFill>
                <a:latin typeface="Times New Roman" panose="02020603050405020304" pitchFamily="18" charset="0"/>
                <a:cs typeface="Times New Roman" panose="02020603050405020304" pitchFamily="18" charset="0"/>
              </a:rPr>
              <a:t>2019 m. </a:t>
            </a:r>
            <a:r>
              <a:rPr lang="en-US" sz="2800" b="1" dirty="0" err="1">
                <a:solidFill>
                  <a:srgbClr val="000000"/>
                </a:solidFill>
                <a:latin typeface="Times New Roman" panose="02020603050405020304" pitchFamily="18" charset="0"/>
                <a:cs typeface="Times New Roman" panose="02020603050405020304" pitchFamily="18" charset="0"/>
              </a:rPr>
              <a:t>vasario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mėn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vyko</a:t>
            </a:r>
            <a:r>
              <a:rPr lang="en-US" sz="2800" b="1" dirty="0">
                <a:solidFill>
                  <a:srgbClr val="000000"/>
                </a:solidFill>
                <a:latin typeface="Times New Roman" panose="02020603050405020304" pitchFamily="18" charset="0"/>
                <a:cs typeface="Times New Roman" panose="02020603050405020304" pitchFamily="18" charset="0"/>
              </a:rPr>
              <a:t> Vilniaus LD “</a:t>
            </a:r>
            <a:r>
              <a:rPr lang="en-US" sz="2800" b="1" dirty="0" err="1">
                <a:solidFill>
                  <a:srgbClr val="000000"/>
                </a:solidFill>
                <a:latin typeface="Times New Roman" panose="02020603050405020304" pitchFamily="18" charset="0"/>
                <a:cs typeface="Times New Roman" panose="02020603050405020304" pitchFamily="18" charset="0"/>
              </a:rPr>
              <a:t>Gintarėlis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organizuojamas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socialinis</a:t>
            </a:r>
            <a:r>
              <a:rPr lang="en-US" sz="2800" b="1" dirty="0">
                <a:solidFill>
                  <a:srgbClr val="000000"/>
                </a:solidFill>
                <a:latin typeface="Times New Roman" panose="02020603050405020304" pitchFamily="18" charset="0"/>
                <a:cs typeface="Times New Roman" panose="02020603050405020304" pitchFamily="18" charset="0"/>
              </a:rPr>
              <a:t> – </a:t>
            </a:r>
            <a:r>
              <a:rPr lang="en-US" sz="2800" b="1" dirty="0" err="1">
                <a:solidFill>
                  <a:srgbClr val="000000"/>
                </a:solidFill>
                <a:latin typeface="Times New Roman" panose="02020603050405020304" pitchFamily="18" charset="0"/>
                <a:cs typeface="Times New Roman" panose="02020603050405020304" pitchFamily="18" charset="0"/>
              </a:rPr>
              <a:t>kūrybinis</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projektas</a:t>
            </a:r>
            <a:r>
              <a:rPr lang="en-US" sz="2800" b="1" dirty="0">
                <a:solidFill>
                  <a:srgbClr val="000000"/>
                </a:solidFill>
                <a:latin typeface="Times New Roman" panose="02020603050405020304" pitchFamily="18" charset="0"/>
                <a:cs typeface="Times New Roman" panose="02020603050405020304" pitchFamily="18" charset="0"/>
              </a:rPr>
              <a:t> – </a:t>
            </a:r>
            <a:r>
              <a:rPr lang="en-US" sz="2800" b="1" dirty="0" err="1">
                <a:solidFill>
                  <a:srgbClr val="000000"/>
                </a:solidFill>
                <a:latin typeface="Times New Roman" panose="02020603050405020304" pitchFamily="18" charset="0"/>
                <a:cs typeface="Times New Roman" panose="02020603050405020304" pitchFamily="18" charset="0"/>
              </a:rPr>
              <a:t>paroda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Apkabinu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ir</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dėkoju</a:t>
            </a:r>
            <a:r>
              <a:rPr lang="en-US" sz="2800" b="1" dirty="0">
                <a:solidFill>
                  <a:srgbClr val="000000"/>
                </a:solidFill>
                <a:latin typeface="Times New Roman" panose="02020603050405020304" pitchFamily="18" charset="0"/>
                <a:cs typeface="Times New Roman" panose="02020603050405020304" pitchFamily="18" charset="0"/>
              </a:rPr>
              <a:t>”.</a:t>
            </a:r>
            <a:br>
              <a:rPr lang="en-US" sz="2800" dirty="0">
                <a:solidFill>
                  <a:srgbClr val="000000"/>
                </a:solidFill>
                <a:latin typeface="Times New Roman" panose="02020603050405020304" pitchFamily="18" charset="0"/>
                <a:cs typeface="Times New Roman" panose="02020603050405020304" pitchFamily="18" charset="0"/>
              </a:rPr>
            </a:br>
            <a:r>
              <a:rPr lang="en-US" sz="2800" dirty="0" err="1">
                <a:solidFill>
                  <a:srgbClr val="000000"/>
                </a:solidFill>
                <a:latin typeface="Times New Roman" panose="02020603050405020304" pitchFamily="18" charset="0"/>
                <a:cs typeface="Times New Roman" panose="02020603050405020304" pitchFamily="18" charset="0"/>
              </a:rPr>
              <a:t>Dalyvavo</a:t>
            </a:r>
            <a:r>
              <a:rPr lang="en-US" sz="2800" dirty="0">
                <a:solidFill>
                  <a:srgbClr val="000000"/>
                </a:solidFill>
                <a:latin typeface="Times New Roman" panose="02020603050405020304" pitchFamily="18" charset="0"/>
                <a:cs typeface="Times New Roman" panose="02020603050405020304" pitchFamily="18" charset="0"/>
              </a:rPr>
              <a:t> Violeta </a:t>
            </a:r>
            <a:r>
              <a:rPr lang="en-US" sz="2800" dirty="0" err="1">
                <a:solidFill>
                  <a:srgbClr val="000000"/>
                </a:solidFill>
                <a:latin typeface="Times New Roman" panose="02020603050405020304" pitchFamily="18" charset="0"/>
                <a:cs typeface="Times New Roman" panose="02020603050405020304" pitchFamily="18" charset="0"/>
              </a:rPr>
              <a:t>Čiumakova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grupės</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auklėtiniais</a:t>
            </a:r>
            <a:br>
              <a:rPr lang="en-US" sz="2800" dirty="0">
                <a:solidFill>
                  <a:srgbClr val="000000"/>
                </a:solidFill>
                <a:latin typeface="Times New Roman" panose="02020603050405020304" pitchFamily="18" charset="0"/>
                <a:cs typeface="Times New Roman" panose="02020603050405020304" pitchFamily="18" charset="0"/>
              </a:rPr>
            </a:b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teddy bear sitting on a bed&#10;&#10;Description automatically generated">
            <a:extLst>
              <a:ext uri="{FF2B5EF4-FFF2-40B4-BE49-F238E27FC236}">
                <a16:creationId xmlns:a16="http://schemas.microsoft.com/office/drawing/2014/main" id="{F870827B-692D-45C0-84D1-16DAF562762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r="-2" b="1369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791061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p:cNvSpPr>
            <a:spLocks noGrp="1"/>
          </p:cNvSpPr>
          <p:nvPr>
            <p:ph type="title"/>
          </p:nvPr>
        </p:nvSpPr>
        <p:spPr>
          <a:xfrm>
            <a:off x="663919" y="2353135"/>
            <a:ext cx="3651467" cy="1676603"/>
          </a:xfrm>
        </p:spPr>
        <p:txBody>
          <a:bodyPr>
            <a:noAutofit/>
          </a:bodyPr>
          <a:lstStyle/>
          <a:p>
            <a:r>
              <a:rPr lang="lt-LT" sz="2800" b="1" dirty="0">
                <a:latin typeface="Times New Roman" panose="02020603050405020304" pitchFamily="18" charset="0"/>
                <a:cs typeface="Times New Roman" panose="02020603050405020304" pitchFamily="18" charset="0"/>
              </a:rPr>
              <a:t>2018 m. kovą LMNŠC organizavo ekologinį konkursą „Mano žalioji palangė“.</a:t>
            </a:r>
            <a:br>
              <a:rPr lang="lt-LT" sz="2800" b="1" dirty="0">
                <a:latin typeface="Times New Roman" panose="02020603050405020304" pitchFamily="18" charset="0"/>
                <a:cs typeface="Times New Roman" panose="02020603050405020304" pitchFamily="18" charset="0"/>
              </a:rPr>
            </a:br>
            <a:r>
              <a:rPr lang="en-GB" sz="2800" dirty="0">
                <a:latin typeface="Times New Roman" panose="02020603050405020304" pitchFamily="18" charset="0"/>
                <a:cs typeface="Times New Roman" panose="02020603050405020304" pitchFamily="18" charset="0"/>
              </a:rPr>
              <a:t>“</a:t>
            </a:r>
            <a:r>
              <a:rPr lang="en-GB" sz="2800" dirty="0" err="1">
                <a:latin typeface="Times New Roman" panose="02020603050405020304" pitchFamily="18" charset="0"/>
                <a:cs typeface="Times New Roman" panose="02020603050405020304" pitchFamily="18" charset="0"/>
              </a:rPr>
              <a:t>Saulučių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grupės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komanda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aukl</a:t>
            </a:r>
            <a:r>
              <a:rPr lang="lt-LT" sz="2800" dirty="0">
                <a:latin typeface="Times New Roman" panose="02020603050405020304" pitchFamily="18" charset="0"/>
                <a:cs typeface="Times New Roman" panose="02020603050405020304" pitchFamily="18" charset="0"/>
              </a:rPr>
              <a:t>ė</a:t>
            </a:r>
            <a:r>
              <a:rPr lang="en-GB" sz="2800" dirty="0" err="1">
                <a:latin typeface="Times New Roman" panose="02020603050405020304" pitchFamily="18" charset="0"/>
                <a:cs typeface="Times New Roman" panose="02020603050405020304" pitchFamily="18" charset="0"/>
              </a:rPr>
              <a:t>tiniais</a:t>
            </a:r>
            <a:endParaRPr lang="lt-LT" sz="2800" dirty="0">
              <a:latin typeface="Times New Roman" panose="02020603050405020304" pitchFamily="18" charset="0"/>
              <a:cs typeface="Times New Roman" panose="02020603050405020304" pitchFamily="18" charset="0"/>
            </a:endParaRPr>
          </a:p>
        </p:txBody>
      </p:sp>
      <p:pic>
        <p:nvPicPr>
          <p:cNvPr id="7" name="Content Placeholder 3" descr="D:\Duomenys\Desktop\Aldonos\20190430_100902.jpg">
            <a:extLst>
              <a:ext uri="{FF2B5EF4-FFF2-40B4-BE49-F238E27FC236}">
                <a16:creationId xmlns:a16="http://schemas.microsoft.com/office/drawing/2014/main" id="{5DC2795E-ED72-47F5-B661-4C5D2B5EC61D}"/>
              </a:ext>
            </a:extLst>
          </p:cNvPr>
          <p:cNvPicPr>
            <a:picLocks/>
          </p:cNvPicPr>
          <p:nvPr/>
        </p:nvPicPr>
        <p:blipFill rotWithShape="1">
          <a:blip r:embed="rId2" cstate="print">
            <a:extLst>
              <a:ext uri="{28A0092B-C50C-407E-A947-70E740481C1C}">
                <a14:useLocalDpi xmlns:a14="http://schemas.microsoft.com/office/drawing/2010/main" val="0"/>
              </a:ext>
            </a:extLst>
          </a:blip>
          <a:srcRect t="5174" r="-2" b="4026"/>
          <a:stretch/>
        </p:blipFill>
        <p:spPr bwMode="auto">
          <a:xfrm>
            <a:off x="4639056" y="10"/>
            <a:ext cx="7552944" cy="6857990"/>
          </a:xfrm>
          <a:prstGeom prst="rect">
            <a:avLst/>
          </a:prstGeom>
          <a:noFill/>
          <a:effectLst/>
        </p:spPr>
      </p:pic>
    </p:spTree>
    <p:extLst>
      <p:ext uri="{BB962C8B-B14F-4D97-AF65-F5344CB8AC3E}">
        <p14:creationId xmlns:p14="http://schemas.microsoft.com/office/powerpoint/2010/main" val="1439112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p:cNvSpPr>
            <a:spLocks noGrp="1"/>
          </p:cNvSpPr>
          <p:nvPr>
            <p:ph type="title"/>
          </p:nvPr>
        </p:nvSpPr>
        <p:spPr>
          <a:xfrm>
            <a:off x="5080934" y="2278186"/>
            <a:ext cx="6491473" cy="2098942"/>
          </a:xfrm>
        </p:spPr>
        <p:txBody>
          <a:bodyPr anchor="b">
            <a:normAutofit/>
          </a:bodyPr>
          <a:lstStyle/>
          <a:p>
            <a:r>
              <a:rPr lang="en-GB" sz="2800" b="1" dirty="0">
                <a:latin typeface="Times New Roman" panose="02020603050405020304" pitchFamily="18" charset="0"/>
                <a:cs typeface="Times New Roman" panose="02020603050405020304" pitchFamily="18" charset="0"/>
              </a:rPr>
              <a:t>2019 m. </a:t>
            </a:r>
            <a:r>
              <a:rPr lang="en-GB" sz="2800" b="1" dirty="0" err="1">
                <a:latin typeface="Times New Roman" panose="02020603050405020304" pitchFamily="18" charset="0"/>
                <a:cs typeface="Times New Roman" panose="02020603050405020304" pitchFamily="18" charset="0"/>
              </a:rPr>
              <a:t>kovo</a:t>
            </a:r>
            <a:r>
              <a:rPr lang="en-GB" sz="2800" b="1" dirty="0">
                <a:latin typeface="Times New Roman" panose="02020603050405020304" pitchFamily="18" charset="0"/>
                <a:cs typeface="Times New Roman" panose="02020603050405020304" pitchFamily="18" charset="0"/>
              </a:rPr>
              <a:t> m</a:t>
            </a:r>
            <a:r>
              <a:rPr lang="lt-LT" sz="2800" b="1" dirty="0">
                <a:latin typeface="Times New Roman" panose="02020603050405020304" pitchFamily="18" charset="0"/>
                <a:cs typeface="Times New Roman" panose="02020603050405020304" pitchFamily="18" charset="0"/>
              </a:rPr>
              <a:t>ė</a:t>
            </a:r>
            <a:r>
              <a:rPr lang="en-GB" sz="2800" b="1" dirty="0">
                <a:latin typeface="Times New Roman" panose="02020603050405020304" pitchFamily="18" charset="0"/>
                <a:cs typeface="Times New Roman" panose="02020603050405020304" pitchFamily="18" charset="0"/>
              </a:rPr>
              <a:t>n. </a:t>
            </a:r>
            <a:r>
              <a:rPr lang="en-GB" sz="2800" b="1" dirty="0" err="1">
                <a:latin typeface="Times New Roman" panose="02020603050405020304" pitchFamily="18" charset="0"/>
                <a:cs typeface="Times New Roman" panose="02020603050405020304" pitchFamily="18" charset="0"/>
              </a:rPr>
              <a:t>vyko</a:t>
            </a:r>
            <a:r>
              <a:rPr lang="en-GB" sz="2800" b="1" dirty="0">
                <a:latin typeface="Times New Roman" panose="02020603050405020304" pitchFamily="18" charset="0"/>
                <a:cs typeface="Times New Roman" panose="02020603050405020304" pitchFamily="18" charset="0"/>
              </a:rPr>
              <a:t> Vilniaus LD “</a:t>
            </a:r>
            <a:r>
              <a:rPr lang="en-GB" sz="2800" b="1" dirty="0" err="1">
                <a:latin typeface="Times New Roman" panose="02020603050405020304" pitchFamily="18" charset="0"/>
                <a:cs typeface="Times New Roman" panose="02020603050405020304" pitchFamily="18" charset="0"/>
              </a:rPr>
              <a:t>Pušaitė</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organizuojama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karpini</a:t>
            </a:r>
            <a:r>
              <a:rPr lang="lt-LT" sz="2800" b="1" dirty="0">
                <a:latin typeface="Times New Roman" panose="02020603050405020304" pitchFamily="18" charset="0"/>
                <a:cs typeface="Times New Roman" panose="02020603050405020304" pitchFamily="18" charset="0"/>
              </a:rPr>
              <a:t>ų</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paroda</a:t>
            </a:r>
            <a:r>
              <a:rPr lang="en-GB" sz="2800" b="1" dirty="0">
                <a:latin typeface="Times New Roman" panose="02020603050405020304" pitchFamily="18" charset="0"/>
                <a:cs typeface="Times New Roman" panose="02020603050405020304" pitchFamily="18" charset="0"/>
              </a:rPr>
              <a:t> “Mano </a:t>
            </a:r>
            <a:r>
              <a:rPr lang="en-GB" sz="2800" b="1" dirty="0" err="1">
                <a:latin typeface="Times New Roman" panose="02020603050405020304" pitchFamily="18" charset="0"/>
                <a:cs typeface="Times New Roman" panose="02020603050405020304" pitchFamily="18" charset="0"/>
              </a:rPr>
              <a:t>miestas</a:t>
            </a:r>
            <a:r>
              <a:rPr lang="en-GB" sz="2800" b="1" dirty="0">
                <a:latin typeface="Times New Roman" panose="02020603050405020304" pitchFamily="18" charset="0"/>
                <a:cs typeface="Times New Roman" panose="02020603050405020304" pitchFamily="18" charset="0"/>
              </a:rPr>
              <a:t> Vilnius”.</a:t>
            </a:r>
            <a:br>
              <a:rPr lang="en-GB" sz="2800" dirty="0">
                <a:latin typeface="Times New Roman" panose="02020603050405020304" pitchFamily="18" charset="0"/>
                <a:cs typeface="Times New Roman" panose="02020603050405020304" pitchFamily="18" charset="0"/>
              </a:rPr>
            </a:br>
            <a:r>
              <a:rPr lang="en-GB" sz="2800" dirty="0" err="1">
                <a:latin typeface="Times New Roman" panose="02020603050405020304" pitchFamily="18" charset="0"/>
                <a:cs typeface="Times New Roman" panose="02020603050405020304" pitchFamily="18" charset="0"/>
              </a:rPr>
              <a:t>Dalyvavo</a:t>
            </a:r>
            <a:r>
              <a:rPr lang="en-GB" sz="2800" dirty="0">
                <a:latin typeface="Times New Roman" panose="02020603050405020304" pitchFamily="18" charset="0"/>
                <a:cs typeface="Times New Roman" panose="02020603050405020304" pitchFamily="18" charset="0"/>
              </a:rPr>
              <a:t> Violeta </a:t>
            </a:r>
            <a:r>
              <a:rPr lang="en-GB" sz="2800" dirty="0" err="1">
                <a:latin typeface="Times New Roman" panose="02020603050405020304" pitchFamily="18" charset="0"/>
                <a:cs typeface="Times New Roman" panose="02020603050405020304" pitchFamily="18" charset="0"/>
              </a:rPr>
              <a:t>Čiumakova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grupės</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auklėtiniais</a:t>
            </a:r>
            <a:endParaRPr lang="lt-LT" sz="2800" dirty="0">
              <a:latin typeface="Times New Roman" panose="02020603050405020304" pitchFamily="18" charset="0"/>
              <a:cs typeface="Times New Roman" panose="02020603050405020304" pitchFamily="18" charset="0"/>
            </a:endParaRPr>
          </a:p>
        </p:txBody>
      </p:sp>
      <p:pic>
        <p:nvPicPr>
          <p:cNvPr id="7" name="Content Placeholder 3">
            <a:extLst>
              <a:ext uri="{FF2B5EF4-FFF2-40B4-BE49-F238E27FC236}">
                <a16:creationId xmlns:a16="http://schemas.microsoft.com/office/drawing/2014/main" id="{54C7F2E5-DC14-454C-9930-7A2ED9C9B7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4" r="802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9D6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744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p:cNvSpPr>
            <a:spLocks noGrp="1"/>
          </p:cNvSpPr>
          <p:nvPr>
            <p:ph type="title"/>
          </p:nvPr>
        </p:nvSpPr>
        <p:spPr>
          <a:xfrm>
            <a:off x="8019286" y="740056"/>
            <a:ext cx="3447450" cy="5129785"/>
          </a:xfrm>
        </p:spPr>
        <p:txBody>
          <a:bodyPr vert="horz" lIns="91440" tIns="45720" rIns="91440" bIns="45720" rtlCol="0" anchor="ctr">
            <a:normAutofit/>
          </a:bodyPr>
          <a:lstStyle/>
          <a:p>
            <a:r>
              <a:rPr lang="en-US" sz="3000" b="1" kern="1200" dirty="0">
                <a:solidFill>
                  <a:schemeClr val="tx1"/>
                </a:solidFill>
                <a:latin typeface="Times New Roman" panose="02020603050405020304" pitchFamily="18" charset="0"/>
                <a:cs typeface="Times New Roman" panose="02020603050405020304" pitchFamily="18" charset="0"/>
              </a:rPr>
              <a:t>2018 m. </a:t>
            </a:r>
            <a:r>
              <a:rPr lang="en-US" sz="3000" b="1" kern="1200" dirty="0" err="1">
                <a:solidFill>
                  <a:schemeClr val="tx1"/>
                </a:solidFill>
                <a:latin typeface="Times New Roman" panose="02020603050405020304" pitchFamily="18" charset="0"/>
                <a:cs typeface="Times New Roman" panose="02020603050405020304" pitchFamily="18" charset="0"/>
              </a:rPr>
              <a:t>kovo</a:t>
            </a:r>
            <a:r>
              <a:rPr lang="en-US" sz="3000" b="1" kern="1200" dirty="0">
                <a:solidFill>
                  <a:schemeClr val="tx1"/>
                </a:solidFill>
                <a:latin typeface="Times New Roman" panose="02020603050405020304" pitchFamily="18" charset="0"/>
                <a:cs typeface="Times New Roman" panose="02020603050405020304" pitchFamily="18" charset="0"/>
              </a:rPr>
              <a:t> Vilniaus </a:t>
            </a:r>
            <a:r>
              <a:rPr lang="en-US" sz="3000" b="1" kern="1200" dirty="0" err="1">
                <a:solidFill>
                  <a:schemeClr val="tx1"/>
                </a:solidFill>
                <a:latin typeface="Times New Roman" panose="02020603050405020304" pitchFamily="18" charset="0"/>
                <a:cs typeface="Times New Roman" panose="02020603050405020304" pitchFamily="18" charset="0"/>
              </a:rPr>
              <a:t>Perkūno</a:t>
            </a:r>
            <a:r>
              <a:rPr lang="en-US" sz="3000" b="1" kern="1200" dirty="0">
                <a:solidFill>
                  <a:schemeClr val="tx1"/>
                </a:solidFill>
                <a:latin typeface="Times New Roman" panose="02020603050405020304" pitchFamily="18" charset="0"/>
                <a:cs typeface="Times New Roman" panose="02020603050405020304" pitchFamily="18" charset="0"/>
              </a:rPr>
              <a:t> Rotary </a:t>
            </a:r>
            <a:r>
              <a:rPr lang="en-US" sz="3000" b="1" kern="1200" dirty="0" err="1">
                <a:solidFill>
                  <a:schemeClr val="tx1"/>
                </a:solidFill>
                <a:latin typeface="Times New Roman" panose="02020603050405020304" pitchFamily="18" charset="0"/>
                <a:cs typeface="Times New Roman" panose="02020603050405020304" pitchFamily="18" charset="0"/>
              </a:rPr>
              <a:t>klubas</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paskelbė</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labdaringą</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vaikų</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su</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negalia</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piešinių</a:t>
            </a:r>
            <a:r>
              <a:rPr lang="en-US" sz="3000" b="1" kern="1200" dirty="0">
                <a:solidFill>
                  <a:schemeClr val="tx1"/>
                </a:solidFill>
                <a:latin typeface="Times New Roman" panose="02020603050405020304" pitchFamily="18" charset="0"/>
                <a:cs typeface="Times New Roman" panose="02020603050405020304" pitchFamily="18" charset="0"/>
              </a:rPr>
              <a:t> </a:t>
            </a:r>
            <a:r>
              <a:rPr lang="en-US" sz="3000" b="1" kern="1200" dirty="0" err="1">
                <a:solidFill>
                  <a:schemeClr val="tx1"/>
                </a:solidFill>
                <a:latin typeface="Times New Roman" panose="02020603050405020304" pitchFamily="18" charset="0"/>
                <a:cs typeface="Times New Roman" panose="02020603050405020304" pitchFamily="18" charset="0"/>
              </a:rPr>
              <a:t>aukcioną</a:t>
            </a:r>
            <a:r>
              <a:rPr lang="en-US" sz="3000" b="1" kern="1200" dirty="0">
                <a:solidFill>
                  <a:schemeClr val="tx1"/>
                </a:solidFill>
                <a:latin typeface="Times New Roman" panose="02020603050405020304" pitchFamily="18" charset="0"/>
                <a:cs typeface="Times New Roman" panose="02020603050405020304" pitchFamily="18" charset="0"/>
              </a:rPr>
              <a:t>.</a:t>
            </a:r>
            <a:br>
              <a:rPr lang="en-US" sz="3000" b="1" kern="1200" dirty="0">
                <a:solidFill>
                  <a:schemeClr val="tx1"/>
                </a:solidFill>
                <a:latin typeface="Times New Roman" panose="02020603050405020304" pitchFamily="18" charset="0"/>
                <a:cs typeface="Times New Roman" panose="02020603050405020304" pitchFamily="18" charset="0"/>
              </a:rPr>
            </a:br>
            <a:r>
              <a:rPr lang="en-US" sz="3000" kern="1200" dirty="0" err="1">
                <a:solidFill>
                  <a:schemeClr val="tx1"/>
                </a:solidFill>
                <a:latin typeface="Times New Roman" panose="02020603050405020304" pitchFamily="18" charset="0"/>
                <a:cs typeface="Times New Roman" panose="02020603050405020304" pitchFamily="18" charset="0"/>
              </a:rPr>
              <a:t>Dalyvavo</a:t>
            </a:r>
            <a:r>
              <a:rPr lang="en-US" sz="3000" kern="1200" dirty="0">
                <a:solidFill>
                  <a:schemeClr val="tx1"/>
                </a:solidFill>
                <a:latin typeface="Times New Roman" panose="02020603050405020304" pitchFamily="18" charset="0"/>
                <a:cs typeface="Times New Roman" panose="02020603050405020304" pitchFamily="18" charset="0"/>
              </a:rPr>
              <a:t> Daiva </a:t>
            </a:r>
            <a:r>
              <a:rPr lang="en-US" sz="3000" kern="1200" dirty="0" err="1">
                <a:solidFill>
                  <a:schemeClr val="tx1"/>
                </a:solidFill>
                <a:latin typeface="Times New Roman" panose="02020603050405020304" pitchFamily="18" charset="0"/>
                <a:cs typeface="Times New Roman" panose="02020603050405020304" pitchFamily="18" charset="0"/>
              </a:rPr>
              <a:t>Gedvilienė</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Jurgita</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Matulevičienė</a:t>
            </a:r>
            <a:r>
              <a:rPr lang="en-US" sz="3000" kern="1200" dirty="0">
                <a:solidFill>
                  <a:schemeClr val="tx1"/>
                </a:solidFill>
                <a:latin typeface="Times New Roman" panose="02020603050405020304" pitchFamily="18" charset="0"/>
                <a:cs typeface="Times New Roman" panose="02020603050405020304" pitchFamily="18" charset="0"/>
              </a:rPr>
              <a:t>, Anastasija </a:t>
            </a:r>
            <a:r>
              <a:rPr lang="en-US" sz="3000" kern="1200" dirty="0" err="1">
                <a:solidFill>
                  <a:schemeClr val="tx1"/>
                </a:solidFill>
                <a:latin typeface="Times New Roman" panose="02020603050405020304" pitchFamily="18" charset="0"/>
                <a:cs typeface="Times New Roman" panose="02020603050405020304" pitchFamily="18" charset="0"/>
              </a:rPr>
              <a:t>Maicen</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su</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grupės</a:t>
            </a:r>
            <a:r>
              <a:rPr lang="en-US" sz="3000" kern="1200" dirty="0">
                <a:solidFill>
                  <a:schemeClr val="tx1"/>
                </a:solidFill>
                <a:latin typeface="Times New Roman" panose="02020603050405020304" pitchFamily="18" charset="0"/>
                <a:cs typeface="Times New Roman" panose="02020603050405020304" pitchFamily="18" charset="0"/>
              </a:rPr>
              <a:t> </a:t>
            </a:r>
            <a:r>
              <a:rPr lang="en-US" sz="3000" kern="1200" dirty="0" err="1">
                <a:solidFill>
                  <a:schemeClr val="tx1"/>
                </a:solidFill>
                <a:latin typeface="Times New Roman" panose="02020603050405020304" pitchFamily="18" charset="0"/>
                <a:cs typeface="Times New Roman" panose="02020603050405020304" pitchFamily="18" charset="0"/>
              </a:rPr>
              <a:t>auklėtiniais</a:t>
            </a:r>
            <a:endParaRPr lang="en-US" sz="3000" kern="1200"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0BB9581-2E1D-405D-AC21-AD669748D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6891187" cy="5546414"/>
          </a:xfrm>
          <a:prstGeom prst="rect">
            <a:avLst/>
          </a:prstGeom>
          <a:solidFill>
            <a:srgbClr val="FFFFFF"/>
          </a:solidFill>
          <a:ln w="6350" cap="sq" cmpd="sng" algn="ctr">
            <a:solidFill>
              <a:schemeClr val="tx1">
                <a:lumMod val="75000"/>
                <a:lumOff val="25000"/>
              </a:schemeClr>
            </a:solidFill>
            <a:prstDash val="solid"/>
            <a:miter lim="800000"/>
          </a:ln>
          <a:effectLst/>
        </p:spPr>
      </p:sp>
      <p:pic>
        <p:nvPicPr>
          <p:cNvPr id="4" name="Content Placeholder 3" descr="Vaizdo rezultatas pagal uÅ¾klausÄ âvilniaus perkuno rotaryâ">
            <a:extLst>
              <a:ext uri="{FF2B5EF4-FFF2-40B4-BE49-F238E27FC236}">
                <a16:creationId xmlns:a16="http://schemas.microsoft.com/office/drawing/2014/main" id="{6B07EF98-0DBB-4535-9556-2B0E4650625F}"/>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34406" t="17433" b="9815"/>
          <a:stretch/>
        </p:blipFill>
        <p:spPr bwMode="auto">
          <a:xfrm>
            <a:off x="961812" y="1110114"/>
            <a:ext cx="6254496" cy="461311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884214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838200" y="2390873"/>
            <a:ext cx="10515600" cy="1325563"/>
          </a:xfrm>
        </p:spPr>
        <p:txBody>
          <a:bodyPr>
            <a:noAutofit/>
          </a:bodyPr>
          <a:lstStyle/>
          <a:p>
            <a:pPr algn="ctr"/>
            <a:r>
              <a:rPr lang="lt-LT" sz="2400" b="1" dirty="0">
                <a:latin typeface="Times New Roman" panose="02020603050405020304" pitchFamily="18" charset="0"/>
                <a:cs typeface="Times New Roman" panose="02020603050405020304" pitchFamily="18" charset="0"/>
              </a:rPr>
              <a:t>201</a:t>
            </a:r>
            <a:r>
              <a:rPr lang="en-GB" sz="2400" b="1" dirty="0">
                <a:latin typeface="Times New Roman" panose="02020603050405020304" pitchFamily="18" charset="0"/>
                <a:cs typeface="Times New Roman" panose="02020603050405020304" pitchFamily="18" charset="0"/>
              </a:rPr>
              <a:t>9</a:t>
            </a:r>
            <a:r>
              <a:rPr lang="lt-LT" sz="2400" b="1" dirty="0">
                <a:latin typeface="Times New Roman" panose="02020603050405020304" pitchFamily="18" charset="0"/>
                <a:cs typeface="Times New Roman" panose="02020603050405020304" pitchFamily="18" charset="0"/>
              </a:rPr>
              <a:t> m. </a:t>
            </a:r>
            <a:r>
              <a:rPr lang="en-GB" sz="2400" b="1" dirty="0" err="1">
                <a:latin typeface="Times New Roman" panose="02020603050405020304" pitchFamily="18" charset="0"/>
                <a:cs typeface="Times New Roman" panose="02020603050405020304" pitchFamily="18" charset="0"/>
              </a:rPr>
              <a:t>pavasarį</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vyko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šalies</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ikimokyklinio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ugdymo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įstaig</a:t>
            </a:r>
            <a:r>
              <a:rPr lang="lt-LT" sz="2400" b="1" dirty="0">
                <a:latin typeface="Times New Roman" panose="02020603050405020304" pitchFamily="18" charset="0"/>
                <a:cs typeface="Times New Roman" panose="02020603050405020304" pitchFamily="18" charset="0"/>
              </a:rPr>
              <a:t>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kūrybini</a:t>
            </a:r>
            <a:r>
              <a:rPr lang="lt-LT" sz="2400" b="1" dirty="0">
                <a:latin typeface="Times New Roman" panose="02020603050405020304" pitchFamily="18" charset="0"/>
                <a:cs typeface="Times New Roman" panose="02020603050405020304" pitchFamily="18" charset="0"/>
              </a:rPr>
              <a:t>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darb</a:t>
            </a:r>
            <a:r>
              <a:rPr lang="lt-LT" sz="2400" b="1" dirty="0">
                <a:latin typeface="Times New Roman" panose="02020603050405020304" pitchFamily="18" charset="0"/>
                <a:cs typeface="Times New Roman" panose="02020603050405020304" pitchFamily="18" charset="0"/>
              </a:rPr>
              <a:t>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paroda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Paskub</a:t>
            </a:r>
            <a:r>
              <a:rPr lang="lt-LT" sz="2400" b="1" dirty="0">
                <a:latin typeface="Times New Roman" panose="02020603050405020304" pitchFamily="18" charset="0"/>
                <a:cs typeface="Times New Roman" panose="02020603050405020304" pitchFamily="18" charset="0"/>
              </a:rPr>
              <a:t>ė</a:t>
            </a:r>
            <a:r>
              <a:rPr lang="en-GB" sz="2400" b="1" dirty="0">
                <a:latin typeface="Times New Roman" panose="02020603050405020304" pitchFamily="18" charset="0"/>
                <a:cs typeface="Times New Roman" panose="02020603050405020304" pitchFamily="18" charset="0"/>
              </a:rPr>
              <a:t>kite </a:t>
            </a:r>
            <a:r>
              <a:rPr lang="en-GB" sz="2400" b="1" dirty="0" err="1">
                <a:latin typeface="Times New Roman" panose="02020603050405020304" pitchFamily="18" charset="0"/>
                <a:cs typeface="Times New Roman" panose="02020603050405020304" pitchFamily="18" charset="0"/>
              </a:rPr>
              <a:t>vaikučiai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jau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Velykos</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kur</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margučiai</a:t>
            </a:r>
            <a:r>
              <a:rPr lang="en-GB" sz="2400" b="1" dirty="0">
                <a:latin typeface="Times New Roman" panose="02020603050405020304" pitchFamily="18" charset="0"/>
                <a:cs typeface="Times New Roman" panose="02020603050405020304" pitchFamily="18" charset="0"/>
              </a:rPr>
              <a:t>?”.</a:t>
            </a:r>
            <a:br>
              <a:rPr lang="en-GB" sz="2400" b="1" dirty="0">
                <a:latin typeface="Times New Roman" panose="02020603050405020304" pitchFamily="18" charset="0"/>
                <a:cs typeface="Times New Roman" panose="02020603050405020304" pitchFamily="18" charset="0"/>
              </a:rPr>
            </a:br>
            <a:r>
              <a:rPr lang="lt-LT" sz="2400" dirty="0">
                <a:latin typeface="Times New Roman" panose="02020603050405020304" pitchFamily="18" charset="0"/>
                <a:cs typeface="Times New Roman" panose="02020603050405020304" pitchFamily="18" charset="0"/>
              </a:rPr>
              <a:t>Dalyvavo </a:t>
            </a:r>
            <a:r>
              <a:rPr lang="en-GB" sz="2400" dirty="0">
                <a:latin typeface="Times New Roman" panose="02020603050405020304" pitchFamily="18" charset="0"/>
                <a:cs typeface="Times New Roman" panose="02020603050405020304" pitchFamily="18" charset="0"/>
              </a:rPr>
              <a:t>Erika </a:t>
            </a:r>
            <a:r>
              <a:rPr lang="en-GB" sz="2400" dirty="0" err="1">
                <a:latin typeface="Times New Roman" panose="02020603050405020304" pitchFamily="18" charset="0"/>
                <a:cs typeface="Times New Roman" panose="02020603050405020304" pitchFamily="18" charset="0"/>
              </a:rPr>
              <a:t>Valiulyt</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 Gitana </a:t>
            </a:r>
            <a:r>
              <a:rPr lang="en-GB" sz="2400" dirty="0" err="1">
                <a:latin typeface="Times New Roman" panose="02020603050405020304" pitchFamily="18" charset="0"/>
                <a:cs typeface="Times New Roman" panose="02020603050405020304" pitchFamily="18" charset="0"/>
              </a:rPr>
              <a:t>Butkien</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grup</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s </a:t>
            </a:r>
            <a:r>
              <a:rPr lang="en-GB" sz="2400" dirty="0" err="1">
                <a:latin typeface="Times New Roman" panose="02020603050405020304" pitchFamily="18" charset="0"/>
                <a:cs typeface="Times New Roman" panose="02020603050405020304" pitchFamily="18" charset="0"/>
              </a:rPr>
              <a:t>aukl</a:t>
            </a:r>
            <a:r>
              <a:rPr lang="lt-LT" sz="2400" dirty="0">
                <a:latin typeface="Times New Roman" panose="02020603050405020304" pitchFamily="18" charset="0"/>
                <a:cs typeface="Times New Roman" panose="02020603050405020304" pitchFamily="18" charset="0"/>
              </a:rPr>
              <a:t>ė</a:t>
            </a:r>
            <a:r>
              <a:rPr lang="en-GB" sz="2400" dirty="0" err="1">
                <a:latin typeface="Times New Roman" panose="02020603050405020304" pitchFamily="18" charset="0"/>
                <a:cs typeface="Times New Roman" panose="02020603050405020304" pitchFamily="18" charset="0"/>
              </a:rPr>
              <a:t>tiniais</a:t>
            </a:r>
            <a:br>
              <a:rPr lang="en-GB" sz="2400" dirty="0">
                <a:latin typeface="Times New Roman" panose="02020603050405020304" pitchFamily="18" charset="0"/>
                <a:cs typeface="Times New Roman" panose="02020603050405020304" pitchFamily="18" charset="0"/>
              </a:rPr>
            </a:br>
            <a:br>
              <a:rPr lang="en-GB" sz="2400" dirty="0">
                <a:latin typeface="Times New Roman" panose="02020603050405020304" pitchFamily="18" charset="0"/>
                <a:cs typeface="Times New Roman" panose="02020603050405020304" pitchFamily="18" charset="0"/>
              </a:rPr>
            </a:br>
            <a:r>
              <a:rPr lang="lt-LT" sz="2400" b="1" dirty="0">
                <a:latin typeface="Times New Roman" panose="02020603050405020304" pitchFamily="18" charset="0"/>
                <a:cs typeface="Times New Roman" panose="02020603050405020304" pitchFamily="18" charset="0"/>
              </a:rPr>
              <a:t>201</a:t>
            </a:r>
            <a:r>
              <a:rPr lang="en-GB" sz="2400" b="1" dirty="0">
                <a:latin typeface="Times New Roman" panose="02020603050405020304" pitchFamily="18" charset="0"/>
                <a:cs typeface="Times New Roman" panose="02020603050405020304" pitchFamily="18" charset="0"/>
              </a:rPr>
              <a:t>9</a:t>
            </a:r>
            <a:r>
              <a:rPr lang="lt-LT" sz="2400" b="1" dirty="0">
                <a:latin typeface="Times New Roman" panose="02020603050405020304" pitchFamily="18" charset="0"/>
                <a:cs typeface="Times New Roman" panose="02020603050405020304" pitchFamily="18" charset="0"/>
              </a:rPr>
              <a:t> m. </a:t>
            </a:r>
            <a:r>
              <a:rPr lang="en-GB" sz="2400" b="1" dirty="0" err="1">
                <a:latin typeface="Times New Roman" panose="02020603050405020304" pitchFamily="18" charset="0"/>
                <a:cs typeface="Times New Roman" panose="02020603050405020304" pitchFamily="18" charset="0"/>
              </a:rPr>
              <a:t>pavasarį</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vyko</a:t>
            </a:r>
            <a:r>
              <a:rPr lang="en-GB" sz="2400" b="1" dirty="0">
                <a:latin typeface="Times New Roman" panose="02020603050405020304" pitchFamily="18" charset="0"/>
                <a:cs typeface="Times New Roman" panose="02020603050405020304" pitchFamily="18" charset="0"/>
              </a:rPr>
              <a:t> Vilniaus </a:t>
            </a:r>
            <a:r>
              <a:rPr lang="en-GB" sz="2400" b="1" dirty="0" err="1">
                <a:latin typeface="Times New Roman" panose="02020603050405020304" pitchFamily="18" charset="0"/>
                <a:cs typeface="Times New Roman" panose="02020603050405020304" pitchFamily="18" charset="0"/>
              </a:rPr>
              <a:t>miesto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ikimokyklinio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ugdymo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įstaig</a:t>
            </a:r>
            <a:r>
              <a:rPr lang="lt-LT" sz="2400" b="1" dirty="0">
                <a:latin typeface="Times New Roman" panose="02020603050405020304" pitchFamily="18" charset="0"/>
                <a:cs typeface="Times New Roman" panose="02020603050405020304" pitchFamily="18" charset="0"/>
              </a:rPr>
              <a:t>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projektas</a:t>
            </a:r>
            <a:r>
              <a:rPr lang="en-GB" sz="2400" b="1" dirty="0">
                <a:latin typeface="Times New Roman" panose="02020603050405020304" pitchFamily="18" charset="0"/>
                <a:cs typeface="Times New Roman" panose="02020603050405020304" pitchFamily="18" charset="0"/>
              </a:rPr>
              <a:t> – </a:t>
            </a:r>
            <a:r>
              <a:rPr lang="en-GB" sz="2400" b="1" dirty="0" err="1">
                <a:latin typeface="Times New Roman" panose="02020603050405020304" pitchFamily="18" charset="0"/>
                <a:cs typeface="Times New Roman" panose="02020603050405020304" pitchFamily="18" charset="0"/>
              </a:rPr>
              <a:t>paroda</a:t>
            </a:r>
            <a:r>
              <a:rPr lang="en-GB" sz="2400" b="1" dirty="0">
                <a:latin typeface="Times New Roman" panose="02020603050405020304" pitchFamily="18" charset="0"/>
                <a:cs typeface="Times New Roman" panose="02020603050405020304" pitchFamily="18" charset="0"/>
              </a:rPr>
              <a:t> “Mano </a:t>
            </a:r>
            <a:r>
              <a:rPr lang="en-GB" sz="2400" b="1" dirty="0" err="1">
                <a:latin typeface="Times New Roman" panose="02020603050405020304" pitchFamily="18" charset="0"/>
                <a:cs typeface="Times New Roman" panose="02020603050405020304" pitchFamily="18" charset="0"/>
              </a:rPr>
              <a:t>Velyk</a:t>
            </a:r>
            <a:r>
              <a:rPr lang="lt-LT" sz="2400" b="1" dirty="0">
                <a:latin typeface="Times New Roman" panose="02020603050405020304" pitchFamily="18" charset="0"/>
                <a:cs typeface="Times New Roman" panose="02020603050405020304" pitchFamily="18" charset="0"/>
              </a:rPr>
              <a:t>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margutis</a:t>
            </a:r>
            <a:r>
              <a:rPr lang="en-GB" sz="2400" b="1" dirty="0">
                <a:latin typeface="Times New Roman" panose="02020603050405020304" pitchFamily="18" charset="0"/>
                <a:cs typeface="Times New Roman" panose="02020603050405020304" pitchFamily="18" charset="0"/>
              </a:rPr>
              <a:t>”.</a:t>
            </a:r>
            <a:br>
              <a:rPr lang="en-GB" sz="2400" b="1" dirty="0">
                <a:latin typeface="Times New Roman" panose="02020603050405020304" pitchFamily="18" charset="0"/>
                <a:cs typeface="Times New Roman" panose="02020603050405020304" pitchFamily="18" charset="0"/>
              </a:rPr>
            </a:br>
            <a:r>
              <a:rPr lang="lt-LT" sz="2400" dirty="0">
                <a:latin typeface="Times New Roman" panose="02020603050405020304" pitchFamily="18" charset="0"/>
                <a:cs typeface="Times New Roman" panose="02020603050405020304" pitchFamily="18" charset="0"/>
              </a:rPr>
              <a:t>Dalyvavo </a:t>
            </a:r>
            <a:r>
              <a:rPr lang="en-GB" sz="2400" dirty="0">
                <a:latin typeface="Times New Roman" panose="02020603050405020304" pitchFamily="18" charset="0"/>
                <a:cs typeface="Times New Roman" panose="02020603050405020304" pitchFamily="18" charset="0"/>
              </a:rPr>
              <a:t>Erika </a:t>
            </a:r>
            <a:r>
              <a:rPr lang="en-GB" sz="2400" dirty="0" err="1">
                <a:latin typeface="Times New Roman" panose="02020603050405020304" pitchFamily="18" charset="0"/>
                <a:cs typeface="Times New Roman" panose="02020603050405020304" pitchFamily="18" charset="0"/>
              </a:rPr>
              <a:t>Valiulyt</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 Gitana </a:t>
            </a:r>
            <a:r>
              <a:rPr lang="en-GB" sz="2400" dirty="0" err="1">
                <a:latin typeface="Times New Roman" panose="02020603050405020304" pitchFamily="18" charset="0"/>
                <a:cs typeface="Times New Roman" panose="02020603050405020304" pitchFamily="18" charset="0"/>
              </a:rPr>
              <a:t>Butkien</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grup</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s </a:t>
            </a:r>
            <a:r>
              <a:rPr lang="en-GB" sz="2400" dirty="0" err="1">
                <a:latin typeface="Times New Roman" panose="02020603050405020304" pitchFamily="18" charset="0"/>
                <a:cs typeface="Times New Roman" panose="02020603050405020304" pitchFamily="18" charset="0"/>
              </a:rPr>
              <a:t>aukl</a:t>
            </a:r>
            <a:r>
              <a:rPr lang="lt-LT" sz="2400" dirty="0">
                <a:latin typeface="Times New Roman" panose="02020603050405020304" pitchFamily="18" charset="0"/>
                <a:cs typeface="Times New Roman" panose="02020603050405020304" pitchFamily="18" charset="0"/>
              </a:rPr>
              <a:t>ė</a:t>
            </a:r>
            <a:r>
              <a:rPr lang="en-GB" sz="2400" dirty="0" err="1">
                <a:latin typeface="Times New Roman" panose="02020603050405020304" pitchFamily="18" charset="0"/>
                <a:cs typeface="Times New Roman" panose="02020603050405020304" pitchFamily="18" charset="0"/>
              </a:rPr>
              <a:t>tiniais</a:t>
            </a:r>
            <a:endParaRPr lang="lt-L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969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p:cNvSpPr>
            <a:spLocks noGrp="1"/>
          </p:cNvSpPr>
          <p:nvPr>
            <p:ph type="title"/>
          </p:nvPr>
        </p:nvSpPr>
        <p:spPr>
          <a:xfrm>
            <a:off x="648931" y="2438400"/>
            <a:ext cx="3651467" cy="1676603"/>
          </a:xfrm>
        </p:spPr>
        <p:txBody>
          <a:bodyPr>
            <a:noAutofit/>
          </a:bodyPr>
          <a:lstStyle/>
          <a:p>
            <a:r>
              <a:rPr lang="lt-LT" sz="2400" b="1" dirty="0">
                <a:latin typeface="Times New Roman" panose="02020603050405020304" pitchFamily="18" charset="0"/>
                <a:cs typeface="Times New Roman" panose="02020603050405020304" pitchFamily="18" charset="0"/>
              </a:rPr>
              <a:t>201</a:t>
            </a:r>
            <a:r>
              <a:rPr lang="en-GB" sz="2400" b="1" dirty="0">
                <a:latin typeface="Times New Roman" panose="02020603050405020304" pitchFamily="18" charset="0"/>
                <a:cs typeface="Times New Roman" panose="02020603050405020304" pitchFamily="18" charset="0"/>
              </a:rPr>
              <a:t>9</a:t>
            </a:r>
            <a:r>
              <a:rPr lang="lt-LT" sz="2400" b="1" dirty="0">
                <a:latin typeface="Times New Roman" panose="02020603050405020304" pitchFamily="18" charset="0"/>
                <a:cs typeface="Times New Roman" panose="02020603050405020304" pitchFamily="18" charset="0"/>
              </a:rPr>
              <a:t> m. </a:t>
            </a:r>
            <a:r>
              <a:rPr lang="en-GB" sz="2400" b="1" dirty="0" err="1">
                <a:latin typeface="Times New Roman" panose="02020603050405020304" pitchFamily="18" charset="0"/>
                <a:cs typeface="Times New Roman" panose="02020603050405020304" pitchFamily="18" charset="0"/>
              </a:rPr>
              <a:t>pavasarį</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vyko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respublikinis</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ikimokyklini</a:t>
            </a:r>
            <a:r>
              <a:rPr lang="lt-LT" sz="2400" b="1" dirty="0">
                <a:latin typeface="Times New Roman" panose="02020603050405020304" pitchFamily="18" charset="0"/>
                <a:cs typeface="Times New Roman" panose="02020603050405020304" pitchFamily="18" charset="0"/>
              </a:rPr>
              <a:t>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ir</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mokyklini</a:t>
            </a:r>
            <a:r>
              <a:rPr lang="lt-LT" sz="2400" b="1" dirty="0">
                <a:latin typeface="Times New Roman" panose="02020603050405020304" pitchFamily="18" charset="0"/>
                <a:cs typeface="Times New Roman" panose="02020603050405020304" pitchFamily="18" charset="0"/>
              </a:rPr>
              <a:t>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ugdymo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įstaig</a:t>
            </a:r>
            <a:r>
              <a:rPr lang="lt-LT" sz="2400" b="1" dirty="0">
                <a:latin typeface="Times New Roman" panose="02020603050405020304" pitchFamily="18" charset="0"/>
                <a:cs typeface="Times New Roman" panose="02020603050405020304" pitchFamily="18" charset="0"/>
              </a:rPr>
              <a:t>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projektas</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Gamtos</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taku</a:t>
            </a:r>
            <a:r>
              <a:rPr lang="en-GB" sz="2400" b="1" dirty="0">
                <a:latin typeface="Times New Roman" panose="02020603050405020304" pitchFamily="18" charset="0"/>
                <a:cs typeface="Times New Roman" panose="02020603050405020304" pitchFamily="18" charset="0"/>
              </a:rPr>
              <a:t>”.</a:t>
            </a:r>
            <a:br>
              <a:rPr lang="en-GB" sz="2400" b="1" dirty="0">
                <a:latin typeface="Times New Roman" panose="02020603050405020304" pitchFamily="18" charset="0"/>
                <a:cs typeface="Times New Roman" panose="02020603050405020304" pitchFamily="18" charset="0"/>
              </a:rPr>
            </a:br>
            <a:r>
              <a:rPr lang="lt-LT" sz="2400" dirty="0">
                <a:latin typeface="Times New Roman" panose="02020603050405020304" pitchFamily="18" charset="0"/>
                <a:cs typeface="Times New Roman" panose="02020603050405020304" pitchFamily="18" charset="0"/>
              </a:rPr>
              <a:t>Dalyvavo </a:t>
            </a:r>
            <a:r>
              <a:rPr lang="en-GB" sz="2400" dirty="0">
                <a:latin typeface="Times New Roman" panose="02020603050405020304" pitchFamily="18" charset="0"/>
                <a:cs typeface="Times New Roman" panose="02020603050405020304" pitchFamily="18" charset="0"/>
              </a:rPr>
              <a:t>Erika </a:t>
            </a:r>
            <a:r>
              <a:rPr lang="en-GB" sz="2400" dirty="0" err="1">
                <a:latin typeface="Times New Roman" panose="02020603050405020304" pitchFamily="18" charset="0"/>
                <a:cs typeface="Times New Roman" panose="02020603050405020304" pitchFamily="18" charset="0"/>
              </a:rPr>
              <a:t>Valiulyt</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 Gitana </a:t>
            </a:r>
            <a:r>
              <a:rPr lang="en-GB" sz="2400" dirty="0" err="1">
                <a:latin typeface="Times New Roman" panose="02020603050405020304" pitchFamily="18" charset="0"/>
                <a:cs typeface="Times New Roman" panose="02020603050405020304" pitchFamily="18" charset="0"/>
              </a:rPr>
              <a:t>Butkien</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grup</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s </a:t>
            </a:r>
            <a:r>
              <a:rPr lang="en-GB" sz="2400" dirty="0" err="1">
                <a:latin typeface="Times New Roman" panose="02020603050405020304" pitchFamily="18" charset="0"/>
                <a:cs typeface="Times New Roman" panose="02020603050405020304" pitchFamily="18" charset="0"/>
              </a:rPr>
              <a:t>aukl</a:t>
            </a:r>
            <a:r>
              <a:rPr lang="lt-LT" sz="2400" dirty="0">
                <a:latin typeface="Times New Roman" panose="02020603050405020304" pitchFamily="18" charset="0"/>
                <a:cs typeface="Times New Roman" panose="02020603050405020304" pitchFamily="18" charset="0"/>
              </a:rPr>
              <a:t>ė</a:t>
            </a:r>
            <a:r>
              <a:rPr lang="en-GB" sz="2400" dirty="0" err="1">
                <a:latin typeface="Times New Roman" panose="02020603050405020304" pitchFamily="18" charset="0"/>
                <a:cs typeface="Times New Roman" panose="02020603050405020304" pitchFamily="18" charset="0"/>
              </a:rPr>
              <a:t>tiniais</a:t>
            </a:r>
            <a:endParaRPr lang="lt-LT" sz="2400" dirty="0">
              <a:latin typeface="Times New Roman" panose="02020603050405020304" pitchFamily="18" charset="0"/>
              <a:cs typeface="Times New Roman" panose="02020603050405020304" pitchFamily="18" charset="0"/>
            </a:endParaRPr>
          </a:p>
        </p:txBody>
      </p:sp>
      <p:sp>
        <p:nvSpPr>
          <p:cNvPr id="9" name="Content Placeholder 8">
            <a:extLst>
              <a:ext uri="{FF2B5EF4-FFF2-40B4-BE49-F238E27FC236}">
                <a16:creationId xmlns:a16="http://schemas.microsoft.com/office/drawing/2014/main" id="{EAD15CCD-4BBA-4221-90F5-DA2FE7EA6EB6}"/>
              </a:ext>
            </a:extLst>
          </p:cNvPr>
          <p:cNvSpPr>
            <a:spLocks noGrp="1"/>
          </p:cNvSpPr>
          <p:nvPr>
            <p:ph idx="1"/>
          </p:nvPr>
        </p:nvSpPr>
        <p:spPr>
          <a:xfrm>
            <a:off x="648931" y="2438400"/>
            <a:ext cx="3651466" cy="3785419"/>
          </a:xfrm>
        </p:spPr>
        <p:txBody>
          <a:bodyPr>
            <a:normAutofit/>
          </a:bodyPr>
          <a:lstStyle/>
          <a:p>
            <a:endParaRPr lang="en-US" sz="1800" dirty="0"/>
          </a:p>
        </p:txBody>
      </p:sp>
      <p:pic>
        <p:nvPicPr>
          <p:cNvPr id="7" name="Content Placeholder 3">
            <a:extLst>
              <a:ext uri="{FF2B5EF4-FFF2-40B4-BE49-F238E27FC236}">
                <a16:creationId xmlns:a16="http://schemas.microsoft.com/office/drawing/2014/main" id="{60B8B93D-433B-49D6-B3BB-4C595ABBF68C}"/>
              </a:ext>
            </a:extLst>
          </p:cNvPr>
          <p:cNvPicPr>
            <a:picLocks noChangeAspect="1"/>
          </p:cNvPicPr>
          <p:nvPr/>
        </p:nvPicPr>
        <p:blipFill rotWithShape="1">
          <a:blip r:embed="rId2">
            <a:extLst>
              <a:ext uri="{28A0092B-C50C-407E-A947-70E740481C1C}">
                <a14:useLocalDpi xmlns:a14="http://schemas.microsoft.com/office/drawing/2010/main" val="0"/>
              </a:ext>
            </a:extLst>
          </a:blip>
          <a:srcRect l="8401" r="18084" b="-1"/>
          <a:stretch/>
        </p:blipFill>
        <p:spPr>
          <a:xfrm>
            <a:off x="4639056" y="10"/>
            <a:ext cx="7552944" cy="6857990"/>
          </a:xfrm>
          <a:prstGeom prst="rect">
            <a:avLst/>
          </a:prstGeom>
          <a:effectLst/>
        </p:spPr>
      </p:pic>
    </p:spTree>
    <p:extLst>
      <p:ext uri="{BB962C8B-B14F-4D97-AF65-F5344CB8AC3E}">
        <p14:creationId xmlns:p14="http://schemas.microsoft.com/office/powerpoint/2010/main" val="41359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in a room&#10;&#10;Description automatically generated">
            <a:extLst>
              <a:ext uri="{FF2B5EF4-FFF2-40B4-BE49-F238E27FC236}">
                <a16:creationId xmlns:a16="http://schemas.microsoft.com/office/drawing/2014/main" id="{291A1E15-05E3-4624-98FA-9F67299386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02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p:cNvSpPr>
            <a:spLocks noGrp="1"/>
          </p:cNvSpPr>
          <p:nvPr>
            <p:ph type="title"/>
          </p:nvPr>
        </p:nvSpPr>
        <p:spPr>
          <a:xfrm>
            <a:off x="490537" y="5497122"/>
            <a:ext cx="11210925" cy="744836"/>
          </a:xfrm>
        </p:spPr>
        <p:txBody>
          <a:bodyPr vert="horz" lIns="91440" tIns="45720" rIns="91440" bIns="45720" rtlCol="0" anchor="ctr">
            <a:noAutofit/>
          </a:bodyPr>
          <a:lstStyle/>
          <a:p>
            <a:pPr algn="ct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2019 m.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pavasarį</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vyko</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Lietuvos</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mažųjų</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b="1" dirty="0" err="1">
                <a:solidFill>
                  <a:schemeClr val="tx1">
                    <a:lumMod val="85000"/>
                    <a:lumOff val="15000"/>
                  </a:schemeClr>
                </a:solidFill>
                <a:latin typeface="Times New Roman" panose="02020603050405020304" pitchFamily="18" charset="0"/>
                <a:cs typeface="Times New Roman" panose="02020603050405020304" pitchFamily="18" charset="0"/>
              </a:rPr>
              <a:t>žaidynės</a:t>
            </a: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2019”.</a:t>
            </a:r>
            <a:b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Su</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vaikais</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dalyvavo</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judesio</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korekcijos</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pedagogės</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Renata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Nekrasova</a:t>
            </a: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 Jovita </a:t>
            </a:r>
            <a:r>
              <a:rPr lang="en-US" sz="2400" dirty="0" err="1">
                <a:solidFill>
                  <a:schemeClr val="tx1">
                    <a:lumMod val="85000"/>
                    <a:lumOff val="15000"/>
                  </a:schemeClr>
                </a:solidFill>
                <a:latin typeface="Times New Roman" panose="02020603050405020304" pitchFamily="18" charset="0"/>
                <a:cs typeface="Times New Roman" panose="02020603050405020304" pitchFamily="18" charset="0"/>
              </a:rPr>
              <a:t>Politaitė</a:t>
            </a:r>
            <a:b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b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717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p:cNvSpPr>
            <a:spLocks noGrp="1"/>
          </p:cNvSpPr>
          <p:nvPr>
            <p:ph type="title"/>
          </p:nvPr>
        </p:nvSpPr>
        <p:spPr>
          <a:xfrm>
            <a:off x="546351" y="433545"/>
            <a:ext cx="11139854" cy="930447"/>
          </a:xfrm>
        </p:spPr>
        <p:txBody>
          <a:bodyPr vert="horz" lIns="91440" tIns="45720" rIns="91440" bIns="45720" rtlCol="0" anchor="b">
            <a:noAutofit/>
          </a:bodyPr>
          <a:lstStyle/>
          <a:p>
            <a:pPr algn="ctr"/>
            <a:r>
              <a:rPr lang="en-US" sz="2400" b="1" dirty="0">
                <a:solidFill>
                  <a:srgbClr val="FFFFFF"/>
                </a:solidFill>
                <a:latin typeface="Times New Roman" panose="02020603050405020304" pitchFamily="18" charset="0"/>
                <a:cs typeface="Times New Roman" panose="02020603050405020304" pitchFamily="18" charset="0"/>
              </a:rPr>
              <a:t>2019 m. </a:t>
            </a:r>
            <a:r>
              <a:rPr lang="en-US" sz="2400" b="1" dirty="0" err="1">
                <a:solidFill>
                  <a:srgbClr val="FFFFFF"/>
                </a:solidFill>
                <a:latin typeface="Times New Roman" panose="02020603050405020304" pitchFamily="18" charset="0"/>
                <a:cs typeface="Times New Roman" panose="02020603050405020304" pitchFamily="18" charset="0"/>
              </a:rPr>
              <a:t>vyko</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respublikinė</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ikimokyklinio</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ugdymo</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įstaigų</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vaikų</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piešinių</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paroda</a:t>
            </a:r>
            <a:r>
              <a:rPr lang="en-US" sz="2400" b="1" dirty="0">
                <a:solidFill>
                  <a:srgbClr val="FFFFFF"/>
                </a:solidFill>
                <a:latin typeface="Times New Roman" panose="02020603050405020304" pitchFamily="18" charset="0"/>
                <a:cs typeface="Times New Roman" panose="02020603050405020304" pitchFamily="18" charset="0"/>
              </a:rPr>
              <a:t> “Mano </a:t>
            </a:r>
            <a:r>
              <a:rPr lang="en-US" sz="2400" b="1" dirty="0" err="1">
                <a:solidFill>
                  <a:srgbClr val="FFFFFF"/>
                </a:solidFill>
                <a:latin typeface="Times New Roman" panose="02020603050405020304" pitchFamily="18" charset="0"/>
                <a:cs typeface="Times New Roman" panose="02020603050405020304" pitchFamily="18" charset="0"/>
              </a:rPr>
              <a:t>darželis</a:t>
            </a:r>
            <a:r>
              <a:rPr lang="en-US" sz="2400" b="1" dirty="0">
                <a:solidFill>
                  <a:srgbClr val="FFFFFF"/>
                </a:solidFill>
                <a:latin typeface="Times New Roman" panose="02020603050405020304" pitchFamily="18" charset="0"/>
                <a:cs typeface="Times New Roman" panose="02020603050405020304" pitchFamily="18" charset="0"/>
              </a:rPr>
              <a:t>, mano </a:t>
            </a:r>
            <a:r>
              <a:rPr lang="en-US" sz="2400" b="1" dirty="0" err="1">
                <a:solidFill>
                  <a:srgbClr val="FFFFFF"/>
                </a:solidFill>
                <a:latin typeface="Times New Roman" panose="02020603050405020304" pitchFamily="18" charset="0"/>
                <a:cs typeface="Times New Roman" panose="02020603050405020304" pitchFamily="18" charset="0"/>
              </a:rPr>
              <a:t>akimis</a:t>
            </a:r>
            <a:r>
              <a:rPr lang="en-US" sz="2400" b="1" dirty="0">
                <a:solidFill>
                  <a:srgbClr val="FFFFFF"/>
                </a:solidFill>
                <a:latin typeface="Times New Roman" panose="02020603050405020304" pitchFamily="18" charset="0"/>
                <a:cs typeface="Times New Roman" panose="02020603050405020304" pitchFamily="18" charset="0"/>
              </a:rPr>
              <a:t>”.</a:t>
            </a:r>
            <a:br>
              <a:rPr lang="en-US" sz="2400" b="1" dirty="0">
                <a:solidFill>
                  <a:srgbClr val="FFFFFF"/>
                </a:solidFill>
                <a:latin typeface="Times New Roman" panose="02020603050405020304" pitchFamily="18" charset="0"/>
                <a:cs typeface="Times New Roman" panose="02020603050405020304" pitchFamily="18" charset="0"/>
              </a:rPr>
            </a:br>
            <a:r>
              <a:rPr lang="en-US" sz="2400" dirty="0" err="1">
                <a:solidFill>
                  <a:srgbClr val="FFFFFF"/>
                </a:solidFill>
                <a:latin typeface="Times New Roman" panose="02020603050405020304" pitchFamily="18" charset="0"/>
                <a:cs typeface="Times New Roman" panose="02020603050405020304" pitchFamily="18" charset="0"/>
              </a:rPr>
              <a:t>Dalyvavo</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Jurgita</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Matulevičienė</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ir</a:t>
            </a:r>
            <a:r>
              <a:rPr lang="en-US" sz="2400" dirty="0">
                <a:solidFill>
                  <a:srgbClr val="FFFFFF"/>
                </a:solidFill>
                <a:latin typeface="Times New Roman" panose="02020603050405020304" pitchFamily="18" charset="0"/>
                <a:cs typeface="Times New Roman" panose="02020603050405020304" pitchFamily="18" charset="0"/>
              </a:rPr>
              <a:t> Daiva </a:t>
            </a:r>
            <a:r>
              <a:rPr lang="en-US" sz="2400" dirty="0" err="1">
                <a:solidFill>
                  <a:srgbClr val="FFFFFF"/>
                </a:solidFill>
                <a:latin typeface="Times New Roman" panose="02020603050405020304" pitchFamily="18" charset="0"/>
                <a:cs typeface="Times New Roman" panose="02020603050405020304" pitchFamily="18" charset="0"/>
              </a:rPr>
              <a:t>Gedvilienė</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su</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auklėtiniais</a:t>
            </a:r>
            <a:endParaRPr lang="en-US" sz="2400" dirty="0">
              <a:solidFill>
                <a:srgbClr val="FFFFFF"/>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D:\Duomenys\Desktop\2018-2019\4men\MANO DARZELIS MANO AKIMIS\20190429_123446.jpg">
            <a:extLst>
              <a:ext uri="{FF2B5EF4-FFF2-40B4-BE49-F238E27FC236}">
                <a16:creationId xmlns:a16="http://schemas.microsoft.com/office/drawing/2014/main" id="{1AD92B56-F57B-4AD3-959F-F4052C3B3D2A}"/>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3297" t="7071" r="52654" b="9030"/>
          <a:stretch/>
        </p:blipFill>
        <p:spPr bwMode="auto">
          <a:xfrm rot="5400000">
            <a:off x="1149870" y="1697678"/>
            <a:ext cx="3819311" cy="5455917"/>
          </a:xfrm>
          <a:prstGeom prst="rect">
            <a:avLst/>
          </a:prstGeom>
          <a:noFill/>
          <a:extLst>
            <a:ext uri="{53640926-AAD7-44D8-BBD7-CCE9431645EC}">
              <a14:shadowObscured xmlns:a14="http://schemas.microsoft.com/office/drawing/2010/main"/>
            </a:ext>
          </a:extLst>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D:\Duomenys\Desktop\2018-2019\4men\MANO DARZELIS MANO AKIMIS\20190429_123446.jpg">
            <a:extLst>
              <a:ext uri="{FF2B5EF4-FFF2-40B4-BE49-F238E27FC236}">
                <a16:creationId xmlns:a16="http://schemas.microsoft.com/office/drawing/2014/main" id="{B7CE6C57-02B9-4E23-B7D5-2E1C88A471FF}"/>
              </a:ext>
            </a:extLst>
          </p:cNvPr>
          <p:cNvPicPr/>
          <p:nvPr/>
        </p:nvPicPr>
        <p:blipFill rotWithShape="1">
          <a:blip r:embed="rId2" cstate="print">
            <a:extLst>
              <a:ext uri="{28A0092B-C50C-407E-A947-70E740481C1C}">
                <a14:useLocalDpi xmlns:a14="http://schemas.microsoft.com/office/drawing/2010/main" val="0"/>
              </a:ext>
            </a:extLst>
          </a:blip>
          <a:srcRect l="50921" t="7071" r="4672" b="9030"/>
          <a:stretch/>
        </p:blipFill>
        <p:spPr bwMode="auto">
          <a:xfrm rot="5400000">
            <a:off x="7247855" y="1697678"/>
            <a:ext cx="3850352" cy="5455917"/>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21859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FDAAF-38D1-4A6B-99D0-36AD4A240844}"/>
              </a:ext>
            </a:extLst>
          </p:cNvPr>
          <p:cNvSpPr>
            <a:spLocks noGrp="1"/>
          </p:cNvSpPr>
          <p:nvPr>
            <p:ph type="title"/>
          </p:nvPr>
        </p:nvSpPr>
        <p:spPr>
          <a:xfrm>
            <a:off x="838200" y="357125"/>
            <a:ext cx="10515600" cy="1325563"/>
          </a:xfrm>
        </p:spPr>
        <p:txBody>
          <a:bodyPr>
            <a:normAutofit/>
          </a:bodyPr>
          <a:lstStyle/>
          <a:p>
            <a:pPr algn="ctr"/>
            <a:r>
              <a:rPr lang="en-GB" sz="2400" b="1" dirty="0" err="1">
                <a:latin typeface="Times New Roman" panose="02020603050405020304" pitchFamily="18" charset="0"/>
                <a:cs typeface="Times New Roman" panose="02020603050405020304" pitchFamily="18" charset="0"/>
              </a:rPr>
              <a:t>Respublikinis</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ikimokyklinio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ugdymo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įstaigų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kūrybinių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darbų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konkursas</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Jausm</a:t>
            </a:r>
            <a:r>
              <a:rPr lang="lt-LT" sz="2400" b="1" dirty="0">
                <a:latin typeface="Times New Roman" panose="02020603050405020304" pitchFamily="18" charset="0"/>
                <a:cs typeface="Times New Roman" panose="02020603050405020304" pitchFamily="18" charset="0"/>
              </a:rPr>
              <a:t>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labirintas</a:t>
            </a:r>
            <a:r>
              <a:rPr lang="en-GB" sz="2400" b="1" dirty="0">
                <a:latin typeface="Times New Roman" panose="02020603050405020304" pitchFamily="18" charset="0"/>
                <a:cs typeface="Times New Roman" panose="02020603050405020304" pitchFamily="18" charset="0"/>
              </a:rPr>
              <a:t>”.</a:t>
            </a:r>
            <a:br>
              <a:rPr lang="en-GB" sz="2400" b="1" dirty="0">
                <a:latin typeface="Times New Roman" panose="02020603050405020304" pitchFamily="18" charset="0"/>
                <a:cs typeface="Times New Roman" panose="02020603050405020304" pitchFamily="18" charset="0"/>
              </a:rPr>
            </a:br>
            <a:r>
              <a:rPr lang="en-GB" sz="2400" dirty="0" err="1">
                <a:latin typeface="Times New Roman" panose="02020603050405020304" pitchFamily="18" charset="0"/>
                <a:cs typeface="Times New Roman" panose="02020603050405020304" pitchFamily="18" charset="0"/>
              </a:rPr>
              <a:t>Dalyvavo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Jurgita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Matulevičien</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Vilija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Karpavičiūt</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 – </a:t>
            </a:r>
            <a:r>
              <a:rPr lang="en-GB" sz="2400" dirty="0" err="1">
                <a:latin typeface="Times New Roman" panose="02020603050405020304" pitchFamily="18" charset="0"/>
                <a:cs typeface="Times New Roman" panose="02020603050405020304" pitchFamily="18" charset="0"/>
              </a:rPr>
              <a:t>Samien</a:t>
            </a:r>
            <a:r>
              <a:rPr lang="lt-LT" sz="2400" dirty="0">
                <a:latin typeface="Times New Roman" panose="02020603050405020304" pitchFamily="18" charset="0"/>
                <a:cs typeface="Times New Roman" panose="02020603050405020304" pitchFamily="18" charset="0"/>
              </a:rPr>
              <a:t>ė</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aukl</a:t>
            </a:r>
            <a:r>
              <a:rPr lang="lt-LT" sz="2400" dirty="0">
                <a:latin typeface="Times New Roman" panose="02020603050405020304" pitchFamily="18" charset="0"/>
                <a:cs typeface="Times New Roman" panose="02020603050405020304" pitchFamily="18" charset="0"/>
              </a:rPr>
              <a:t>ė</a:t>
            </a:r>
            <a:r>
              <a:rPr lang="en-GB" sz="2400" dirty="0" err="1">
                <a:latin typeface="Times New Roman" panose="02020603050405020304" pitchFamily="18" charset="0"/>
                <a:cs typeface="Times New Roman" panose="02020603050405020304" pitchFamily="18" charset="0"/>
              </a:rPr>
              <a:t>tiniais</a:t>
            </a:r>
            <a:endParaRPr lang="en-GB" sz="2400" dirty="0"/>
          </a:p>
        </p:txBody>
      </p:sp>
      <p:pic>
        <p:nvPicPr>
          <p:cNvPr id="4" name="Content Placeholder 3" descr="No photo description available.">
            <a:extLst>
              <a:ext uri="{FF2B5EF4-FFF2-40B4-BE49-F238E27FC236}">
                <a16:creationId xmlns:a16="http://schemas.microsoft.com/office/drawing/2014/main" id="{8CE1DF90-C79C-45C1-B383-522A10A88711}"/>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289" r="2088" b="3469"/>
          <a:stretch/>
        </p:blipFill>
        <p:spPr bwMode="auto">
          <a:xfrm>
            <a:off x="5852160" y="2504049"/>
            <a:ext cx="6090730" cy="4115436"/>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9F64DBC-D849-4ABF-B1F4-7B6014C04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89" y="1682687"/>
            <a:ext cx="5393788" cy="4365597"/>
          </a:xfrm>
          <a:prstGeom prst="rect">
            <a:avLst/>
          </a:prstGeom>
        </p:spPr>
      </p:pic>
    </p:spTree>
    <p:extLst>
      <p:ext uri="{BB962C8B-B14F-4D97-AF65-F5344CB8AC3E}">
        <p14:creationId xmlns:p14="http://schemas.microsoft.com/office/powerpoint/2010/main" val="333834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838200" y="395654"/>
            <a:ext cx="10515600" cy="6140057"/>
          </a:xfrm>
        </p:spPr>
        <p:txBody>
          <a:bodyPr>
            <a:normAutofit fontScale="92500" lnSpcReduction="20000"/>
          </a:bodyPr>
          <a:lstStyle/>
          <a:p>
            <a:pPr marL="0" indent="0" algn="just">
              <a:buNone/>
            </a:pPr>
            <a:r>
              <a:rPr lang="lt-LT" dirty="0">
                <a:latin typeface="Times New Roman" panose="02020603050405020304" pitchFamily="18" charset="0"/>
                <a:cs typeface="Times New Roman" panose="02020603050405020304" pitchFamily="18" charset="0"/>
              </a:rPr>
              <a:t>Visi įstaigos darbuotojai </a:t>
            </a:r>
            <a:r>
              <a:rPr lang="en-GB" dirty="0" err="1">
                <a:latin typeface="Times New Roman" panose="02020603050405020304" pitchFamily="18" charset="0"/>
                <a:cs typeface="Times New Roman" panose="02020603050405020304" pitchFamily="18" charset="0"/>
              </a:rPr>
              <a:t>atnaujino</a:t>
            </a:r>
            <a:r>
              <a:rPr lang="lt-LT" dirty="0">
                <a:latin typeface="Times New Roman" panose="02020603050405020304" pitchFamily="18" charset="0"/>
                <a:cs typeface="Times New Roman" panose="02020603050405020304" pitchFamily="18" charset="0"/>
              </a:rPr>
              <a:t> „Agresijos prevencijos ir valdymo“ mokymų program</a:t>
            </a:r>
            <a:r>
              <a:rPr lang="en-GB" dirty="0" err="1">
                <a:latin typeface="Times New Roman" panose="02020603050405020304" pitchFamily="18" charset="0"/>
                <a:cs typeface="Times New Roman" panose="02020603050405020304" pitchFamily="18" charset="0"/>
              </a:rPr>
              <a:t>os</a:t>
            </a:r>
            <a:r>
              <a:rPr lang="lt-LT" dirty="0">
                <a:latin typeface="Times New Roman" panose="02020603050405020304" pitchFamily="18" charset="0"/>
                <a:cs typeface="Times New Roman" panose="02020603050405020304" pitchFamily="18" charset="0"/>
              </a:rPr>
              <a:t> (MAPA)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žinias</a:t>
            </a:r>
            <a:r>
              <a:rPr lang="lt-LT" dirty="0">
                <a:latin typeface="Times New Roman" panose="02020603050405020304" pitchFamily="18" charset="0"/>
                <a:cs typeface="Times New Roman" panose="02020603050405020304" pitchFamily="18" charset="0"/>
              </a:rPr>
              <a:t>.</a:t>
            </a:r>
          </a:p>
          <a:p>
            <a:pPr marL="0" indent="0" algn="just">
              <a:buNone/>
            </a:pPr>
            <a:endParaRPr lang="lt-LT" dirty="0">
              <a:latin typeface="Times New Roman" panose="02020603050405020304" pitchFamily="18" charset="0"/>
              <a:cs typeface="Times New Roman" panose="02020603050405020304" pitchFamily="18" charset="0"/>
            </a:endParaRPr>
          </a:p>
          <a:p>
            <a:pPr marL="0" indent="0" algn="just">
              <a:buNone/>
            </a:pPr>
            <a:r>
              <a:rPr lang="en-GB" dirty="0" err="1">
                <a:latin typeface="Times New Roman" panose="02020603050405020304" pitchFamily="18" charset="0"/>
                <a:cs typeface="Times New Roman" panose="02020603050405020304" pitchFamily="18" charset="0"/>
              </a:rPr>
              <a:t>Visi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įstaigos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pedagogai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specialistai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administracijos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nariai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dalyvavo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Mokslai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laisvai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organizuotose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patirtiniuose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bendradarbiavimo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kompetencij</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ugdymo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mokymuose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Kaip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būname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kartu</a:t>
            </a:r>
            <a:r>
              <a:rPr lang="en-GB" dirty="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a:p>
            <a:pPr marL="0" indent="0" algn="just">
              <a:buNone/>
            </a:pPr>
            <a:endParaRPr lang="lt-LT" dirty="0">
              <a:latin typeface="Times New Roman" panose="02020603050405020304" pitchFamily="18" charset="0"/>
              <a:cs typeface="Times New Roman" panose="02020603050405020304" pitchFamily="18" charset="0"/>
            </a:endParaRPr>
          </a:p>
          <a:p>
            <a:pPr marL="0" indent="0" algn="just">
              <a:buNone/>
            </a:pPr>
            <a:r>
              <a:rPr lang="en-GB" dirty="0" err="1">
                <a:latin typeface="Times New Roman" panose="02020603050405020304" pitchFamily="18" charset="0"/>
                <a:cs typeface="Times New Roman" panose="02020603050405020304" pitchFamily="18" charset="0"/>
              </a:rPr>
              <a:t>Ugdytini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t</a:t>
            </a:r>
            <a:r>
              <a:rPr lang="lt-LT" dirty="0">
                <a:latin typeface="Times New Roman" panose="02020603050405020304" pitchFamily="18" charset="0"/>
                <a:cs typeface="Times New Roman" panose="02020603050405020304" pitchFamily="18" charset="0"/>
              </a:rPr>
              <a:t>ė</a:t>
            </a:r>
            <a:r>
              <a:rPr lang="en-GB" dirty="0" err="1">
                <a:latin typeface="Times New Roman" panose="02020603050405020304" pitchFamily="18" charset="0"/>
                <a:cs typeface="Times New Roman" panose="02020603050405020304" pitchFamily="18" charset="0"/>
              </a:rPr>
              <a:t>vams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įstaigos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darbuotojams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organizuota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Efektyvios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tėvyst</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s </a:t>
            </a:r>
            <a:r>
              <a:rPr lang="en-GB" dirty="0" err="1">
                <a:latin typeface="Times New Roman" panose="02020603050405020304" pitchFamily="18" charset="0"/>
                <a:cs typeface="Times New Roman" panose="02020603050405020304" pitchFamily="18" charset="0"/>
              </a:rPr>
              <a:t>įgūdži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mokymo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programa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kurią</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ved</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socialin</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pedagog</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Benedikta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Dikavičiūt</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gydytoja</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vaik</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paaugli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psichiatr</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Natalija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Jegorova</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Marčenkienė</a:t>
            </a:r>
            <a:r>
              <a:rPr lang="en-GB" dirty="0">
                <a:latin typeface="Times New Roman" panose="02020603050405020304" pitchFamily="18" charset="0"/>
                <a:cs typeface="Times New Roman" panose="02020603050405020304" pitchFamily="18" charset="0"/>
              </a:rPr>
              <a:t>.</a:t>
            </a:r>
          </a:p>
          <a:p>
            <a:pPr marL="0" indent="0" algn="just">
              <a:buNone/>
            </a:pPr>
            <a:endParaRPr lang="en-GB" dirty="0">
              <a:latin typeface="Times New Roman" panose="02020603050405020304" pitchFamily="18" charset="0"/>
              <a:cs typeface="Times New Roman" panose="02020603050405020304" pitchFamily="18" charset="0"/>
            </a:endParaRPr>
          </a:p>
          <a:p>
            <a:pPr marL="0" indent="0" algn="just">
              <a:buNone/>
            </a:pPr>
            <a:r>
              <a:rPr lang="en-GB" dirty="0" err="1">
                <a:latin typeface="Times New Roman" panose="02020603050405020304" pitchFamily="18" charset="0"/>
                <a:cs typeface="Times New Roman" panose="02020603050405020304" pitchFamily="18" charset="0"/>
              </a:rPr>
              <a:t>Socialin</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pedagog</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Benedikta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Dikavičiūt</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gydytoja</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vaik</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paaugli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psichiatr</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Natalija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Jegorova</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Marčenkienė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veda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darželio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ugdytini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broli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seser</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pagalbos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grupę</a:t>
            </a:r>
            <a:r>
              <a:rPr lang="en-GB" dirty="0">
                <a:latin typeface="Times New Roman" panose="02020603050405020304" pitchFamily="18" charset="0"/>
                <a:cs typeface="Times New Roman" panose="02020603050405020304" pitchFamily="18" charset="0"/>
              </a:rPr>
              <a:t>.</a:t>
            </a:r>
          </a:p>
          <a:p>
            <a:pPr marL="0" indent="0" algn="just">
              <a:buNone/>
            </a:pPr>
            <a:endParaRPr lang="en-GB" dirty="0">
              <a:latin typeface="Times New Roman" panose="02020603050405020304" pitchFamily="18" charset="0"/>
              <a:cs typeface="Times New Roman" panose="02020603050405020304" pitchFamily="18" charset="0"/>
            </a:endParaRPr>
          </a:p>
          <a:p>
            <a:pPr marL="0" indent="0" algn="just">
              <a:buNone/>
            </a:pPr>
            <a:r>
              <a:rPr lang="en-GB" dirty="0" err="1">
                <a:latin typeface="Times New Roman" panose="02020603050405020304" pitchFamily="18" charset="0"/>
                <a:cs typeface="Times New Roman" panose="02020603050405020304" pitchFamily="18" charset="0"/>
              </a:rPr>
              <a:t>Psicholog</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Ingrida </a:t>
            </a:r>
            <a:r>
              <a:rPr lang="en-GB" dirty="0" err="1">
                <a:latin typeface="Times New Roman" panose="02020603050405020304" pitchFamily="18" charset="0"/>
                <a:cs typeface="Times New Roman" panose="02020603050405020304" pitchFamily="18" charset="0"/>
              </a:rPr>
              <a:t>Baranauskien</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organizavo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pagalbos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mamoms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grupę</a:t>
            </a:r>
            <a:r>
              <a:rPr lang="en-GB" dirty="0">
                <a:latin typeface="Times New Roman" panose="02020603050405020304" pitchFamily="18" charset="0"/>
                <a:cs typeface="Times New Roman" panose="02020603050405020304" pitchFamily="18" charset="0"/>
              </a:rPr>
              <a:t>.</a:t>
            </a:r>
          </a:p>
          <a:p>
            <a:pPr marL="0" indent="0" algn="just">
              <a:buNone/>
            </a:pPr>
            <a:endParaRPr lang="en-GB"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770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kite, outdoor, colorful&#10;&#10;Description automatically generated">
            <a:extLst>
              <a:ext uri="{FF2B5EF4-FFF2-40B4-BE49-F238E27FC236}">
                <a16:creationId xmlns:a16="http://schemas.microsoft.com/office/drawing/2014/main" id="{225CC4E7-F8D6-41AD-9889-3AB10A37B1D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Pavadinimas 1"/>
          <p:cNvSpPr>
            <a:spLocks noGrp="1"/>
          </p:cNvSpPr>
          <p:nvPr>
            <p:ph type="title"/>
          </p:nvPr>
        </p:nvSpPr>
        <p:spPr>
          <a:xfrm>
            <a:off x="2158583" y="2698229"/>
            <a:ext cx="8739267" cy="1954237"/>
          </a:xfrm>
        </p:spPr>
        <p:txBody>
          <a:bodyPr vert="horz" lIns="91440" tIns="45720" rIns="91440" bIns="45720" rtlCol="0" anchor="b">
            <a:normAutofit fontScale="90000"/>
          </a:bodyPr>
          <a:lstStyle/>
          <a:p>
            <a:pPr algn="ctr"/>
            <a:r>
              <a:rPr lang="en-US" sz="5100" b="1" dirty="0">
                <a:solidFill>
                  <a:srgbClr val="FFFFFF"/>
                </a:solidFill>
                <a:latin typeface="Times New Roman" panose="02020603050405020304" pitchFamily="18" charset="0"/>
                <a:cs typeface="Times New Roman" panose="02020603050405020304" pitchFamily="18" charset="0"/>
              </a:rPr>
              <a:t>2018 m. </a:t>
            </a:r>
            <a:r>
              <a:rPr lang="en-US" sz="5100" b="1" dirty="0" err="1">
                <a:solidFill>
                  <a:srgbClr val="FFFFFF"/>
                </a:solidFill>
                <a:latin typeface="Times New Roman" panose="02020603050405020304" pitchFamily="18" charset="0"/>
                <a:cs typeface="Times New Roman" panose="02020603050405020304" pitchFamily="18" charset="0"/>
              </a:rPr>
              <a:t>gegužę</a:t>
            </a:r>
            <a:r>
              <a:rPr lang="en-US" sz="5100" b="1" dirty="0">
                <a:solidFill>
                  <a:srgbClr val="FFFFFF"/>
                </a:solidFill>
                <a:latin typeface="Times New Roman" panose="02020603050405020304" pitchFamily="18" charset="0"/>
                <a:cs typeface="Times New Roman" panose="02020603050405020304" pitchFamily="18" charset="0"/>
              </a:rPr>
              <a:t> </a:t>
            </a:r>
            <a:r>
              <a:rPr lang="en-US" sz="5100" b="1" dirty="0" err="1">
                <a:solidFill>
                  <a:srgbClr val="FFFFFF"/>
                </a:solidFill>
                <a:latin typeface="Times New Roman" panose="02020603050405020304" pitchFamily="18" charset="0"/>
                <a:cs typeface="Times New Roman" panose="02020603050405020304" pitchFamily="18" charset="0"/>
              </a:rPr>
              <a:t>prisijungėme</a:t>
            </a:r>
            <a:r>
              <a:rPr lang="en-US" sz="5100" b="1" dirty="0">
                <a:solidFill>
                  <a:srgbClr val="FFFFFF"/>
                </a:solidFill>
                <a:latin typeface="Times New Roman" panose="02020603050405020304" pitchFamily="18" charset="0"/>
                <a:cs typeface="Times New Roman" panose="02020603050405020304" pitchFamily="18" charset="0"/>
              </a:rPr>
              <a:t> </a:t>
            </a:r>
            <a:r>
              <a:rPr lang="en-US" sz="5100" b="1" dirty="0" err="1">
                <a:solidFill>
                  <a:srgbClr val="FFFFFF"/>
                </a:solidFill>
                <a:latin typeface="Times New Roman" panose="02020603050405020304" pitchFamily="18" charset="0"/>
                <a:cs typeface="Times New Roman" panose="02020603050405020304" pitchFamily="18" charset="0"/>
              </a:rPr>
              <a:t>prie</a:t>
            </a:r>
            <a:r>
              <a:rPr lang="en-US" sz="5100" b="1" dirty="0">
                <a:solidFill>
                  <a:srgbClr val="FFFFFF"/>
                </a:solidFill>
                <a:latin typeface="Times New Roman" panose="02020603050405020304" pitchFamily="18" charset="0"/>
                <a:cs typeface="Times New Roman" panose="02020603050405020304" pitchFamily="18" charset="0"/>
              </a:rPr>
              <a:t> </a:t>
            </a:r>
            <a:r>
              <a:rPr lang="en-US" sz="5100" b="1" dirty="0" err="1">
                <a:solidFill>
                  <a:srgbClr val="FFFFFF"/>
                </a:solidFill>
                <a:latin typeface="Times New Roman" panose="02020603050405020304" pitchFamily="18" charset="0"/>
                <a:cs typeface="Times New Roman" panose="02020603050405020304" pitchFamily="18" charset="0"/>
              </a:rPr>
              <a:t>tarptautinio</a:t>
            </a:r>
            <a:r>
              <a:rPr lang="en-US" sz="5100" b="1" dirty="0">
                <a:solidFill>
                  <a:srgbClr val="FFFFFF"/>
                </a:solidFill>
                <a:latin typeface="Times New Roman" panose="02020603050405020304" pitchFamily="18" charset="0"/>
                <a:cs typeface="Times New Roman" panose="02020603050405020304" pitchFamily="18" charset="0"/>
              </a:rPr>
              <a:t> </a:t>
            </a:r>
            <a:r>
              <a:rPr lang="en-US" sz="5100" b="1" dirty="0" err="1">
                <a:solidFill>
                  <a:srgbClr val="FFFFFF"/>
                </a:solidFill>
                <a:latin typeface="Times New Roman" panose="02020603050405020304" pitchFamily="18" charset="0"/>
                <a:cs typeface="Times New Roman" panose="02020603050405020304" pitchFamily="18" charset="0"/>
              </a:rPr>
              <a:t>vaikų</a:t>
            </a:r>
            <a:r>
              <a:rPr lang="en-US" sz="5100" b="1" dirty="0">
                <a:solidFill>
                  <a:srgbClr val="FFFFFF"/>
                </a:solidFill>
                <a:latin typeface="Times New Roman" panose="02020603050405020304" pitchFamily="18" charset="0"/>
                <a:cs typeface="Times New Roman" panose="02020603050405020304" pitchFamily="18" charset="0"/>
              </a:rPr>
              <a:t> </a:t>
            </a:r>
            <a:r>
              <a:rPr lang="en-US" sz="5100" b="1" dirty="0" err="1">
                <a:solidFill>
                  <a:srgbClr val="FFFFFF"/>
                </a:solidFill>
                <a:latin typeface="Times New Roman" panose="02020603050405020304" pitchFamily="18" charset="0"/>
                <a:cs typeface="Times New Roman" panose="02020603050405020304" pitchFamily="18" charset="0"/>
              </a:rPr>
              <a:t>meno</a:t>
            </a:r>
            <a:r>
              <a:rPr lang="en-US" sz="5100" b="1" dirty="0">
                <a:solidFill>
                  <a:srgbClr val="FFFFFF"/>
                </a:solidFill>
                <a:latin typeface="Times New Roman" panose="02020603050405020304" pitchFamily="18" charset="0"/>
                <a:cs typeface="Times New Roman" panose="02020603050405020304" pitchFamily="18" charset="0"/>
              </a:rPr>
              <a:t> </a:t>
            </a:r>
            <a:r>
              <a:rPr lang="en-US" sz="5100" b="1" dirty="0" err="1">
                <a:solidFill>
                  <a:srgbClr val="FFFFFF"/>
                </a:solidFill>
                <a:latin typeface="Times New Roman" panose="02020603050405020304" pitchFamily="18" charset="0"/>
                <a:cs typeface="Times New Roman" panose="02020603050405020304" pitchFamily="18" charset="0"/>
              </a:rPr>
              <a:t>projekto</a:t>
            </a:r>
            <a:r>
              <a:rPr lang="en-US" sz="5100" b="1" dirty="0">
                <a:solidFill>
                  <a:srgbClr val="FFFFFF"/>
                </a:solidFill>
                <a:latin typeface="Times New Roman" panose="02020603050405020304" pitchFamily="18" charset="0"/>
                <a:cs typeface="Times New Roman" panose="02020603050405020304" pitchFamily="18" charset="0"/>
              </a:rPr>
              <a:t> „</a:t>
            </a:r>
            <a:r>
              <a:rPr lang="en-US" sz="5100" b="1" dirty="0" err="1">
                <a:solidFill>
                  <a:srgbClr val="FFFFFF"/>
                </a:solidFill>
                <a:latin typeface="Times New Roman" panose="02020603050405020304" pitchFamily="18" charset="0"/>
                <a:cs typeface="Times New Roman" panose="02020603050405020304" pitchFamily="18" charset="0"/>
              </a:rPr>
              <a:t>Vėduoklė</a:t>
            </a:r>
            <a:r>
              <a:rPr lang="en-US" sz="5100" b="1" dirty="0">
                <a:solidFill>
                  <a:srgbClr val="FFFFFF"/>
                </a:solidFill>
                <a:latin typeface="Times New Roman" panose="02020603050405020304" pitchFamily="18" charset="0"/>
                <a:cs typeface="Times New Roman" panose="02020603050405020304" pitchFamily="18" charset="0"/>
              </a:rPr>
              <a:t> </a:t>
            </a:r>
            <a:r>
              <a:rPr lang="en-US" sz="5100" b="1" dirty="0" err="1">
                <a:solidFill>
                  <a:srgbClr val="FFFFFF"/>
                </a:solidFill>
                <a:latin typeface="Times New Roman" panose="02020603050405020304" pitchFamily="18" charset="0"/>
                <a:cs typeface="Times New Roman" panose="02020603050405020304" pitchFamily="18" charset="0"/>
              </a:rPr>
              <a:t>mamai</a:t>
            </a:r>
            <a:r>
              <a:rPr lang="en-US" sz="5100" b="1" dirty="0">
                <a:solidFill>
                  <a:srgbClr val="FFFFFF"/>
                </a:solidFill>
                <a:latin typeface="Times New Roman" panose="02020603050405020304" pitchFamily="18" charset="0"/>
                <a:cs typeface="Times New Roman" panose="02020603050405020304" pitchFamily="18" charset="0"/>
              </a:rPr>
              <a:t> 2019“.</a:t>
            </a:r>
            <a:br>
              <a:rPr lang="en-US" sz="5100" b="1" dirty="0">
                <a:solidFill>
                  <a:srgbClr val="FFFFFF"/>
                </a:solidFill>
                <a:latin typeface="Times New Roman" panose="02020603050405020304" pitchFamily="18" charset="0"/>
                <a:cs typeface="Times New Roman" panose="02020603050405020304" pitchFamily="18" charset="0"/>
              </a:rPr>
            </a:br>
            <a:r>
              <a:rPr lang="en-US" sz="5100" dirty="0" err="1">
                <a:solidFill>
                  <a:srgbClr val="FFFFFF"/>
                </a:solidFill>
                <a:latin typeface="Times New Roman" panose="02020603050405020304" pitchFamily="18" charset="0"/>
                <a:cs typeface="Times New Roman" panose="02020603050405020304" pitchFamily="18" charset="0"/>
              </a:rPr>
              <a:t>Dalyvavo</a:t>
            </a:r>
            <a:r>
              <a:rPr lang="en-US" sz="5100" dirty="0">
                <a:solidFill>
                  <a:srgbClr val="FFFFFF"/>
                </a:solidFill>
                <a:latin typeface="Times New Roman" panose="02020603050405020304" pitchFamily="18" charset="0"/>
                <a:cs typeface="Times New Roman" panose="02020603050405020304" pitchFamily="18" charset="0"/>
              </a:rPr>
              <a:t> </a:t>
            </a:r>
            <a:r>
              <a:rPr lang="en-US" sz="5100" dirty="0" err="1">
                <a:solidFill>
                  <a:srgbClr val="FFFFFF"/>
                </a:solidFill>
                <a:latin typeface="Times New Roman" panose="02020603050405020304" pitchFamily="18" charset="0"/>
                <a:cs typeface="Times New Roman" panose="02020603050405020304" pitchFamily="18" charset="0"/>
              </a:rPr>
              <a:t>visos</a:t>
            </a:r>
            <a:r>
              <a:rPr lang="en-US" sz="5100" dirty="0">
                <a:solidFill>
                  <a:srgbClr val="FFFFFF"/>
                </a:solidFill>
                <a:latin typeface="Times New Roman" panose="02020603050405020304" pitchFamily="18" charset="0"/>
                <a:cs typeface="Times New Roman" panose="02020603050405020304" pitchFamily="18" charset="0"/>
              </a:rPr>
              <a:t> </a:t>
            </a:r>
            <a:r>
              <a:rPr lang="en-US" sz="5100" dirty="0" err="1">
                <a:solidFill>
                  <a:srgbClr val="FFFFFF"/>
                </a:solidFill>
                <a:latin typeface="Times New Roman" panose="02020603050405020304" pitchFamily="18" charset="0"/>
                <a:cs typeface="Times New Roman" panose="02020603050405020304" pitchFamily="18" charset="0"/>
              </a:rPr>
              <a:t>darželio</a:t>
            </a:r>
            <a:r>
              <a:rPr lang="en-US" sz="5100" dirty="0">
                <a:solidFill>
                  <a:srgbClr val="FFFFFF"/>
                </a:solidFill>
                <a:latin typeface="Times New Roman" panose="02020603050405020304" pitchFamily="18" charset="0"/>
                <a:cs typeface="Times New Roman" panose="02020603050405020304" pitchFamily="18" charset="0"/>
              </a:rPr>
              <a:t> </a:t>
            </a:r>
            <a:r>
              <a:rPr lang="en-US" sz="5100" dirty="0" err="1">
                <a:solidFill>
                  <a:srgbClr val="FFFFFF"/>
                </a:solidFill>
                <a:latin typeface="Times New Roman" panose="02020603050405020304" pitchFamily="18" charset="0"/>
                <a:cs typeface="Times New Roman" panose="02020603050405020304" pitchFamily="18" charset="0"/>
              </a:rPr>
              <a:t>grupės</a:t>
            </a:r>
            <a:r>
              <a:rPr lang="en-US" sz="5100"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0682790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indoor, wall, floor, table&#10;&#10;Description automatically generated">
            <a:extLst>
              <a:ext uri="{FF2B5EF4-FFF2-40B4-BE49-F238E27FC236}">
                <a16:creationId xmlns:a16="http://schemas.microsoft.com/office/drawing/2014/main" id="{2969F656-420E-470D-A187-D4DE0ABA9CCE}"/>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30"/>
          <a:stretch/>
        </p:blipFill>
        <p:spPr>
          <a:xfrm>
            <a:off x="-4" y="-6"/>
            <a:ext cx="12192000" cy="6855958"/>
          </a:xfrm>
          <a:prstGeom prst="rect">
            <a:avLst/>
          </a:prstGeom>
        </p:spPr>
      </p:pic>
      <p:sp>
        <p:nvSpPr>
          <p:cNvPr id="2" name="Title 1">
            <a:extLst>
              <a:ext uri="{FF2B5EF4-FFF2-40B4-BE49-F238E27FC236}">
                <a16:creationId xmlns:a16="http://schemas.microsoft.com/office/drawing/2014/main" id="{87A8B255-1F01-47F4-B9AD-E8A022F9F707}"/>
              </a:ext>
            </a:extLst>
          </p:cNvPr>
          <p:cNvSpPr>
            <a:spLocks noGrp="1"/>
          </p:cNvSpPr>
          <p:nvPr>
            <p:ph type="title"/>
          </p:nvPr>
        </p:nvSpPr>
        <p:spPr>
          <a:xfrm>
            <a:off x="546265" y="499537"/>
            <a:ext cx="5734174" cy="1325563"/>
          </a:xfrm>
        </p:spPr>
        <p:txBody>
          <a:bodyPr>
            <a:normAutofit/>
          </a:bodyPr>
          <a:lstStyle/>
          <a:p>
            <a:r>
              <a:rPr lang="en-GB" dirty="0" err="1">
                <a:latin typeface="Times New Roman" panose="02020603050405020304" pitchFamily="18" charset="0"/>
                <a:cs typeface="Times New Roman" panose="02020603050405020304" pitchFamily="18" charset="0"/>
              </a:rPr>
              <a:t>Įrengta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poilsin</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erdv</a:t>
            </a:r>
            <a:r>
              <a:rPr lang="lt-LT" dirty="0">
                <a:latin typeface="Times New Roman" panose="02020603050405020304" pitchFamily="18" charset="0"/>
                <a:cs typeface="Times New Roman" panose="02020603050405020304" pitchFamily="18" charset="0"/>
              </a:rPr>
              <a:t>ė</a:t>
            </a:r>
            <a:endParaRPr lang="en-GB" dirty="0">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indoor, wall, cabinet, aquarium&#10;&#10;Description automatically generated">
            <a:extLst>
              <a:ext uri="{FF2B5EF4-FFF2-40B4-BE49-F238E27FC236}">
                <a16:creationId xmlns:a16="http://schemas.microsoft.com/office/drawing/2014/main" id="{F4925285-6246-45B4-88A4-E08CCD984443}"/>
              </a:ext>
            </a:extLst>
          </p:cNvPr>
          <p:cNvPicPr>
            <a:picLocks noChangeAspect="1"/>
          </p:cNvPicPr>
          <p:nvPr/>
        </p:nvPicPr>
        <p:blipFill rotWithShape="1">
          <a:blip r:embed="rId3">
            <a:extLst>
              <a:ext uri="{28A0092B-C50C-407E-A947-70E740481C1C}">
                <a14:useLocalDpi xmlns:a14="http://schemas.microsoft.com/office/drawing/2010/main" val="0"/>
              </a:ext>
            </a:extLst>
          </a:blip>
          <a:srcRect l="20565" r="12684" b="-2"/>
          <a:stretch/>
        </p:blipFill>
        <p:spPr>
          <a:xfrm>
            <a:off x="5925809" y="2837001"/>
            <a:ext cx="2743200" cy="274320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Picture 6" descr="A picture containing wall, indoor&#10;&#10;Description automatically generated">
            <a:extLst>
              <a:ext uri="{FF2B5EF4-FFF2-40B4-BE49-F238E27FC236}">
                <a16:creationId xmlns:a16="http://schemas.microsoft.com/office/drawing/2014/main" id="{ECF83D58-95F7-4CDE-88C5-FC728B8171B5}"/>
              </a:ext>
            </a:extLst>
          </p:cNvPr>
          <p:cNvPicPr>
            <a:picLocks noChangeAspect="1"/>
          </p:cNvPicPr>
          <p:nvPr/>
        </p:nvPicPr>
        <p:blipFill rotWithShape="1">
          <a:blip r:embed="rId4">
            <a:extLst>
              <a:ext uri="{28A0092B-C50C-407E-A947-70E740481C1C}">
                <a14:useLocalDpi xmlns:a14="http://schemas.microsoft.com/office/drawing/2010/main" val="0"/>
              </a:ext>
            </a:extLst>
          </a:blip>
          <a:srcRect l="7722" r="15040" b="1"/>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3" name="Freeform: Shape 22">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4">
            <a:extLst>
              <a:ext uri="{FF2B5EF4-FFF2-40B4-BE49-F238E27FC236}">
                <a16:creationId xmlns:a16="http://schemas.microsoft.com/office/drawing/2014/main" id="{AC4531B1-3C8F-435C-931B-D388D7C08BA0}"/>
              </a:ext>
            </a:extLst>
          </p:cNvPr>
          <p:cNvPicPr>
            <a:picLocks noChangeAspect="1"/>
          </p:cNvPicPr>
          <p:nvPr/>
        </p:nvPicPr>
        <p:blipFill rotWithShape="1">
          <a:blip r:embed="rId5">
            <a:extLst>
              <a:ext uri="{28A0092B-C50C-407E-A947-70E740481C1C}">
                <a14:useLocalDpi xmlns:a14="http://schemas.microsoft.com/office/drawing/2010/main" val="0"/>
              </a:ext>
            </a:extLst>
          </a:blip>
          <a:srcRect l="4073" r="19098" b="5"/>
          <a:stretch/>
        </p:blipFill>
        <p:spPr>
          <a:xfrm>
            <a:off x="9129290" y="4197216"/>
            <a:ext cx="3062710" cy="2660795"/>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05033268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39E9-9924-4E68-A2FC-98F9CD617557}"/>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lgn="ctr"/>
            <a:r>
              <a:rPr lang="en-US" sz="5100" kern="1200" dirty="0" err="1">
                <a:solidFill>
                  <a:schemeClr val="tx1"/>
                </a:solidFill>
                <a:latin typeface="Times New Roman" panose="02020603050405020304" pitchFamily="18" charset="0"/>
                <a:cs typeface="Times New Roman" panose="02020603050405020304" pitchFamily="18" charset="0"/>
              </a:rPr>
              <a:t>Įrengta</a:t>
            </a:r>
            <a:r>
              <a:rPr lang="en-US" sz="5100" kern="1200" dirty="0">
                <a:solidFill>
                  <a:schemeClr val="tx1"/>
                </a:solidFill>
                <a:latin typeface="Times New Roman" panose="02020603050405020304" pitchFamily="18" charset="0"/>
                <a:cs typeface="Times New Roman" panose="02020603050405020304" pitchFamily="18" charset="0"/>
              </a:rPr>
              <a:t> </a:t>
            </a:r>
            <a:r>
              <a:rPr lang="en-US" sz="5100" kern="1200" dirty="0" err="1">
                <a:solidFill>
                  <a:schemeClr val="tx1"/>
                </a:solidFill>
                <a:latin typeface="Times New Roman" panose="02020603050405020304" pitchFamily="18" charset="0"/>
                <a:cs typeface="Times New Roman" panose="02020603050405020304" pitchFamily="18" charset="0"/>
              </a:rPr>
              <a:t>lauko</a:t>
            </a:r>
            <a:r>
              <a:rPr lang="en-US" sz="5100" kern="1200" dirty="0">
                <a:solidFill>
                  <a:schemeClr val="tx1"/>
                </a:solidFill>
                <a:latin typeface="Times New Roman" panose="02020603050405020304" pitchFamily="18" charset="0"/>
                <a:cs typeface="Times New Roman" panose="02020603050405020304" pitchFamily="18" charset="0"/>
              </a:rPr>
              <a:t> </a:t>
            </a:r>
            <a:r>
              <a:rPr lang="en-US" sz="5100" kern="1200" dirty="0" err="1">
                <a:solidFill>
                  <a:schemeClr val="tx1"/>
                </a:solidFill>
                <a:latin typeface="Times New Roman" panose="02020603050405020304" pitchFamily="18" charset="0"/>
                <a:cs typeface="Times New Roman" panose="02020603050405020304" pitchFamily="18" charset="0"/>
              </a:rPr>
              <a:t>poilsinė</a:t>
            </a:r>
            <a:r>
              <a:rPr lang="en-US" sz="5100" kern="1200" dirty="0">
                <a:solidFill>
                  <a:schemeClr val="tx1"/>
                </a:solidFill>
                <a:latin typeface="Times New Roman" panose="02020603050405020304" pitchFamily="18" charset="0"/>
                <a:cs typeface="Times New Roman" panose="02020603050405020304" pitchFamily="18" charset="0"/>
              </a:rPr>
              <a:t> - </a:t>
            </a:r>
            <a:r>
              <a:rPr lang="en-US" sz="5100" kern="1200" dirty="0" err="1">
                <a:solidFill>
                  <a:schemeClr val="tx1"/>
                </a:solidFill>
                <a:latin typeface="Times New Roman" panose="02020603050405020304" pitchFamily="18" charset="0"/>
                <a:cs typeface="Times New Roman" panose="02020603050405020304" pitchFamily="18" charset="0"/>
              </a:rPr>
              <a:t>edukacinė</a:t>
            </a:r>
            <a:r>
              <a:rPr lang="en-US" sz="5100" kern="1200" dirty="0">
                <a:solidFill>
                  <a:schemeClr val="tx1"/>
                </a:solidFill>
                <a:latin typeface="Times New Roman" panose="02020603050405020304" pitchFamily="18" charset="0"/>
                <a:cs typeface="Times New Roman" panose="02020603050405020304" pitchFamily="18" charset="0"/>
              </a:rPr>
              <a:t> </a:t>
            </a:r>
            <a:r>
              <a:rPr lang="en-US" sz="5100" kern="1200" dirty="0" err="1">
                <a:solidFill>
                  <a:schemeClr val="tx1"/>
                </a:solidFill>
                <a:latin typeface="Times New Roman" panose="02020603050405020304" pitchFamily="18" charset="0"/>
                <a:cs typeface="Times New Roman" panose="02020603050405020304" pitchFamily="18" charset="0"/>
              </a:rPr>
              <a:t>erdvė</a:t>
            </a:r>
            <a:endParaRPr lang="en-US" sz="5100" kern="1200" dirty="0">
              <a:solidFill>
                <a:schemeClr val="tx1"/>
              </a:solidFill>
              <a:latin typeface="Times New Roman" panose="02020603050405020304" pitchFamily="18" charset="0"/>
              <a:cs typeface="Times New Roman" panose="02020603050405020304" pitchFamily="18" charset="0"/>
            </a:endParaRPr>
          </a:p>
        </p:txBody>
      </p:sp>
      <p:pic>
        <p:nvPicPr>
          <p:cNvPr id="17" name="Content Placeholder 4" descr="A group of people on a tennis court&#10;&#10;Description automatically generated">
            <a:extLst>
              <a:ext uri="{FF2B5EF4-FFF2-40B4-BE49-F238E27FC236}">
                <a16:creationId xmlns:a16="http://schemas.microsoft.com/office/drawing/2014/main" id="{3D0F83CF-1684-4DCC-B09D-B6E3555D76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980" r="13386" b="-1"/>
          <a:stretch/>
        </p:blipFill>
        <p:spPr>
          <a:xfrm>
            <a:off x="20" y="10"/>
            <a:ext cx="6095974" cy="4252522"/>
          </a:xfrm>
          <a:prstGeom prst="rect">
            <a:avLst/>
          </a:prstGeom>
        </p:spPr>
      </p:pic>
      <p:pic>
        <p:nvPicPr>
          <p:cNvPr id="7" name="Picture 6" descr="A picture containing tree, ground, sky, outdoor&#10;&#10;Description automatically generated">
            <a:extLst>
              <a:ext uri="{FF2B5EF4-FFF2-40B4-BE49-F238E27FC236}">
                <a16:creationId xmlns:a16="http://schemas.microsoft.com/office/drawing/2014/main" id="{6F36BF0E-EF35-4C9F-A3B6-29BC08D66A98}"/>
              </a:ext>
            </a:extLst>
          </p:cNvPr>
          <p:cNvPicPr>
            <a:picLocks noChangeAspect="1"/>
          </p:cNvPicPr>
          <p:nvPr/>
        </p:nvPicPr>
        <p:blipFill rotWithShape="1">
          <a:blip r:embed="rId3">
            <a:extLst>
              <a:ext uri="{28A0092B-C50C-407E-A947-70E740481C1C}">
                <a14:useLocalDpi xmlns:a14="http://schemas.microsoft.com/office/drawing/2010/main" val="0"/>
              </a:ext>
            </a:extLst>
          </a:blip>
          <a:srcRect l="19379" r="-1" b="-1"/>
          <a:stretch/>
        </p:blipFill>
        <p:spPr>
          <a:xfrm>
            <a:off x="6095999" y="-681"/>
            <a:ext cx="6096001" cy="4253215"/>
          </a:xfrm>
          <a:prstGeom prst="rect">
            <a:avLst/>
          </a:prstGeom>
        </p:spPr>
      </p:pic>
      <p:cxnSp>
        <p:nvCxnSpPr>
          <p:cNvPr id="18"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42308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77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1B9227A-6AA0-4F17-8C20-BEA085161248}"/>
              </a:ext>
            </a:extLst>
          </p:cNvPr>
          <p:cNvPicPr>
            <a:picLocks noGrp="1" noChangeAspect="1"/>
          </p:cNvPicPr>
          <p:nvPr>
            <p:ph idx="1"/>
          </p:nvPr>
        </p:nvPicPr>
        <p:blipFill>
          <a:blip r:embed="rId2"/>
          <a:stretch>
            <a:fillRect/>
          </a:stretch>
        </p:blipFill>
        <p:spPr>
          <a:xfrm>
            <a:off x="1313969" y="643467"/>
            <a:ext cx="9564061" cy="5571066"/>
          </a:xfrm>
          <a:prstGeom prst="rect">
            <a:avLst/>
          </a:prstGeom>
        </p:spPr>
      </p:pic>
    </p:spTree>
    <p:extLst>
      <p:ext uri="{BB962C8B-B14F-4D97-AF65-F5344CB8AC3E}">
        <p14:creationId xmlns:p14="http://schemas.microsoft.com/office/powerpoint/2010/main" val="28383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838200" y="721895"/>
            <a:ext cx="10515600" cy="5455068"/>
          </a:xfrm>
        </p:spPr>
        <p:txBody>
          <a:bodyPr>
            <a:normAutofit fontScale="92500" lnSpcReduction="10000"/>
          </a:bodyPr>
          <a:lstStyle/>
          <a:p>
            <a:pPr marL="0" indent="0">
              <a:buNone/>
            </a:pPr>
            <a:r>
              <a:rPr lang="lt-LT" dirty="0">
                <a:latin typeface="Times New Roman" panose="02020603050405020304" pitchFamily="18" charset="0"/>
                <a:cs typeface="Times New Roman" panose="02020603050405020304" pitchFamily="18" charset="0"/>
              </a:rPr>
              <a:t>Pasirašytos </a:t>
            </a:r>
            <a:r>
              <a:rPr lang="en-GB" dirty="0">
                <a:latin typeface="Times New Roman" panose="02020603050405020304" pitchFamily="18" charset="0"/>
                <a:cs typeface="Times New Roman" panose="02020603050405020304" pitchFamily="18" charset="0"/>
              </a:rPr>
              <a:t>4</a:t>
            </a:r>
            <a:r>
              <a:rPr lang="lt-LT" dirty="0">
                <a:latin typeface="Times New Roman" panose="02020603050405020304" pitchFamily="18" charset="0"/>
                <a:cs typeface="Times New Roman" panose="02020603050405020304" pitchFamily="18" charset="0"/>
              </a:rPr>
              <a:t> bendradarbiavimo sutar</a:t>
            </a:r>
            <a:r>
              <a:rPr lang="en-GB" dirty="0" err="1">
                <a:latin typeface="Times New Roman" panose="02020603050405020304" pitchFamily="18" charset="0"/>
                <a:cs typeface="Times New Roman" panose="02020603050405020304" pitchFamily="18" charset="0"/>
              </a:rPr>
              <a:t>tys</a:t>
            </a:r>
            <a:r>
              <a:rPr lang="lt-LT" dirty="0">
                <a:latin typeface="Times New Roman" panose="02020603050405020304" pitchFamily="18" charset="0"/>
                <a:cs typeface="Times New Roman" panose="02020603050405020304" pitchFamily="18" charset="0"/>
              </a:rPr>
              <a:t> su:</a:t>
            </a:r>
          </a:p>
          <a:p>
            <a:pPr marL="0" indent="0">
              <a:buNone/>
            </a:pPr>
            <a:endParaRPr lang="lt-LT" dirty="0">
              <a:latin typeface="Times New Roman" panose="02020603050405020304" pitchFamily="18" charset="0"/>
              <a:cs typeface="Times New Roman" panose="02020603050405020304" pitchFamily="18" charset="0"/>
            </a:endParaRPr>
          </a:p>
          <a:p>
            <a:r>
              <a:rPr lang="lt-LT" dirty="0">
                <a:latin typeface="Times New Roman" panose="02020603050405020304" pitchFamily="18" charset="0"/>
                <a:cs typeface="Times New Roman" panose="02020603050405020304" pitchFamily="18" charset="0"/>
              </a:rPr>
              <a:t>Vilniaus lopšelio – darželiu „</a:t>
            </a:r>
            <a:r>
              <a:rPr lang="en-GB" dirty="0" err="1">
                <a:latin typeface="Times New Roman" panose="02020603050405020304" pitchFamily="18" charset="0"/>
                <a:cs typeface="Times New Roman" panose="02020603050405020304" pitchFamily="18" charset="0"/>
              </a:rPr>
              <a:t>Šnekutis</a:t>
            </a:r>
            <a:r>
              <a:rPr lang="lt-LT" dirty="0">
                <a:latin typeface="Times New Roman" panose="02020603050405020304" pitchFamily="18" charset="0"/>
                <a:cs typeface="Times New Roman" panose="02020603050405020304" pitchFamily="18" charset="0"/>
              </a:rPr>
              <a:t>“;</a:t>
            </a:r>
          </a:p>
          <a:p>
            <a:r>
              <a:rPr lang="en-GB" dirty="0" err="1">
                <a:latin typeface="Times New Roman" panose="02020603050405020304" pitchFamily="18" charset="0"/>
                <a:cs typeface="Times New Roman" panose="02020603050405020304" pitchFamily="18" charset="0"/>
              </a:rPr>
              <a:t>Asociacija</a:t>
            </a:r>
            <a:r>
              <a:rPr lang="en-GB" dirty="0">
                <a:latin typeface="Times New Roman" panose="02020603050405020304" pitchFamily="18" charset="0"/>
                <a:cs typeface="Times New Roman" panose="02020603050405020304" pitchFamily="18" charset="0"/>
              </a:rPr>
              <a:t> “RAUDONOS NOSYS </a:t>
            </a:r>
            <a:r>
              <a:rPr lang="en-GB" dirty="0" err="1">
                <a:latin typeface="Times New Roman" panose="02020603050405020304" pitchFamily="18" charset="0"/>
                <a:cs typeface="Times New Roman" panose="02020603050405020304" pitchFamily="18" charset="0"/>
              </a:rPr>
              <a:t>Gydytojai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Klounai</a:t>
            </a:r>
            <a:r>
              <a:rPr lang="lt-LT" dirty="0">
                <a:latin typeface="Times New Roman" panose="02020603050405020304" pitchFamily="18" charset="0"/>
                <a:cs typeface="Times New Roman" panose="02020603050405020304" pitchFamily="18" charset="0"/>
              </a:rPr>
              <a:t>;</a:t>
            </a:r>
          </a:p>
          <a:p>
            <a:r>
              <a:rPr lang="en-GB" dirty="0">
                <a:latin typeface="Times New Roman" panose="02020603050405020304" pitchFamily="18" charset="0"/>
                <a:cs typeface="Times New Roman" panose="02020603050405020304" pitchFamily="18" charset="0"/>
              </a:rPr>
              <a:t>MB</a:t>
            </a:r>
            <a:r>
              <a:rPr lang="lt-LT"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Švietimo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edukatoriai</a:t>
            </a:r>
            <a:r>
              <a:rPr lang="lt-LT" dirty="0">
                <a:latin typeface="Times New Roman" panose="02020603050405020304" pitchFamily="18" charset="0"/>
                <a:cs typeface="Times New Roman" panose="02020603050405020304" pitchFamily="18" charset="0"/>
              </a:rPr>
              <a:t>“;</a:t>
            </a:r>
          </a:p>
          <a:p>
            <a:r>
              <a:rPr lang="en-GB" dirty="0" err="1">
                <a:latin typeface="Times New Roman" panose="02020603050405020304" pitchFamily="18" charset="0"/>
                <a:cs typeface="Times New Roman" panose="02020603050405020304" pitchFamily="18" charset="0"/>
              </a:rPr>
              <a:t>Taurag</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s </a:t>
            </a:r>
            <a:r>
              <a:rPr lang="en-GB" dirty="0" err="1">
                <a:latin typeface="Times New Roman" panose="02020603050405020304" pitchFamily="18" charset="0"/>
                <a:cs typeface="Times New Roman" panose="02020603050405020304" pitchFamily="18" charset="0"/>
              </a:rPr>
              <a:t>vaik</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reabilitacijos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centras</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mokykla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Pušel</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a:t>
            </a:r>
          </a:p>
          <a:p>
            <a:endParaRPr lang="en-GB" dirty="0">
              <a:latin typeface="Times New Roman" panose="02020603050405020304" pitchFamily="18" charset="0"/>
              <a:cs typeface="Times New Roman" panose="02020603050405020304" pitchFamily="18" charset="0"/>
            </a:endParaRPr>
          </a:p>
          <a:p>
            <a:pPr marL="0" indent="0">
              <a:buNone/>
            </a:pPr>
            <a:r>
              <a:rPr lang="en-GB" dirty="0" err="1">
                <a:latin typeface="Times New Roman" panose="02020603050405020304" pitchFamily="18" charset="0"/>
                <a:cs typeface="Times New Roman" panose="02020603050405020304" pitchFamily="18" charset="0"/>
              </a:rPr>
              <a:t>Įstaigos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pedagogai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specialistai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konsultavo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Medicinos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fakulteto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Reabilitacijos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magistrantūros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studentus</a:t>
            </a:r>
            <a:r>
              <a:rPr lang="en-GB" dirty="0">
                <a:latin typeface="Times New Roman" panose="02020603050405020304" pitchFamily="18" charset="0"/>
                <a:cs typeface="Times New Roman" panose="02020603050405020304" pitchFamily="18" charset="0"/>
              </a:rPr>
              <a:t>, Vilniaus </a:t>
            </a:r>
            <a:r>
              <a:rPr lang="en-GB" dirty="0" err="1">
                <a:latin typeface="Times New Roman" panose="02020603050405020304" pitchFamily="18" charset="0"/>
                <a:cs typeface="Times New Roman" panose="02020603050405020304" pitchFamily="18" charset="0"/>
              </a:rPr>
              <a:t>Dailės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akademijos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studentus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Elektrėnų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savivaldybės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socialinės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srities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specialistus</a:t>
            </a:r>
            <a:r>
              <a:rPr lang="en-GB" dirty="0">
                <a:latin typeface="Times New Roman" panose="02020603050405020304" pitchFamily="18" charset="0"/>
                <a:cs typeface="Times New Roman" panose="02020603050405020304" pitchFamily="18" charset="0"/>
              </a:rPr>
              <a:t>, Vilniaus LD “V</a:t>
            </a:r>
            <a:r>
              <a:rPr lang="lt-LT" dirty="0">
                <a:latin typeface="Times New Roman" panose="02020603050405020304" pitchFamily="18" charset="0"/>
                <a:cs typeface="Times New Roman" panose="02020603050405020304" pitchFamily="18" charset="0"/>
              </a:rPr>
              <a:t>ė</a:t>
            </a:r>
            <a:r>
              <a:rPr lang="en-GB" dirty="0" err="1">
                <a:latin typeface="Times New Roman" panose="02020603050405020304" pitchFamily="18" charset="0"/>
                <a:cs typeface="Times New Roman" panose="02020603050405020304" pitchFamily="18" charset="0"/>
              </a:rPr>
              <a:t>trung</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Vilniaus </a:t>
            </a:r>
            <a:r>
              <a:rPr lang="en-GB" dirty="0" err="1">
                <a:latin typeface="Times New Roman" panose="02020603050405020304" pitchFamily="18" charset="0"/>
                <a:cs typeface="Times New Roman" panose="02020603050405020304" pitchFamily="18" charset="0"/>
              </a:rPr>
              <a:t>privačios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gimnazijos</a:t>
            </a:r>
            <a:r>
              <a:rPr lang="en-GB" dirty="0">
                <a:latin typeface="Times New Roman" panose="02020603050405020304" pitchFamily="18" charset="0"/>
                <a:cs typeface="Times New Roman" panose="02020603050405020304" pitchFamily="18" charset="0"/>
              </a:rPr>
              <a:t>, Vilniaus “</a:t>
            </a:r>
            <a:r>
              <a:rPr lang="en-GB" dirty="0" err="1">
                <a:latin typeface="Times New Roman" panose="02020603050405020304" pitchFamily="18" charset="0"/>
                <a:cs typeface="Times New Roman" panose="02020603050405020304" pitchFamily="18" charset="0"/>
              </a:rPr>
              <a:t>Atgajos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specialiosios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mokyklos</a:t>
            </a:r>
            <a:r>
              <a:rPr lang="en-GB" dirty="0">
                <a:latin typeface="Times New Roman" panose="02020603050405020304" pitchFamily="18" charset="0"/>
                <a:cs typeface="Times New Roman" panose="02020603050405020304" pitchFamily="18" charset="0"/>
              </a:rPr>
              <a:t>, Vilniaus LD “</a:t>
            </a:r>
            <a:r>
              <a:rPr lang="en-GB" dirty="0" err="1">
                <a:latin typeface="Times New Roman" panose="02020603050405020304" pitchFamily="18" charset="0"/>
                <a:cs typeface="Times New Roman" panose="02020603050405020304" pitchFamily="18" charset="0"/>
              </a:rPr>
              <a:t>Žemyna</a:t>
            </a:r>
            <a:r>
              <a:rPr lang="en-GB" dirty="0">
                <a:latin typeface="Times New Roman" panose="02020603050405020304" pitchFamily="18" charset="0"/>
                <a:cs typeface="Times New Roman" panose="02020603050405020304" pitchFamily="18" charset="0"/>
              </a:rPr>
              <a:t>”, Vilniaus LD “</a:t>
            </a:r>
            <a:r>
              <a:rPr lang="en-GB" dirty="0" err="1">
                <a:latin typeface="Times New Roman" panose="02020603050405020304" pitchFamily="18" charset="0"/>
                <a:cs typeface="Times New Roman" panose="02020603050405020304" pitchFamily="18" charset="0"/>
              </a:rPr>
              <a:t>Šnekutis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Taurag</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s </a:t>
            </a:r>
            <a:r>
              <a:rPr lang="en-GB" dirty="0" err="1">
                <a:latin typeface="Times New Roman" panose="02020603050405020304" pitchFamily="18" charset="0"/>
                <a:cs typeface="Times New Roman" panose="02020603050405020304" pitchFamily="18" charset="0"/>
              </a:rPr>
              <a:t>reagilitacijos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centro</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mokyklos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Pušel</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pedagogus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švietimo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pagalbos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specialistus</a:t>
            </a:r>
            <a:r>
              <a:rPr lang="en-GB" dirty="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a:p>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10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8"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people posing for the camera&#10;&#10;Description automatically generated">
            <a:extLst>
              <a:ext uri="{FF2B5EF4-FFF2-40B4-BE49-F238E27FC236}">
                <a16:creationId xmlns:a16="http://schemas.microsoft.com/office/drawing/2014/main" id="{FA48725D-A517-4876-AADC-1DB2F59FA47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7748" r="1" b="29932"/>
          <a:stretch/>
        </p:blipFill>
        <p:spPr>
          <a:xfrm>
            <a:off x="6632714" y="1"/>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3" name="Turinio vietos rezervavimo ženklas 2"/>
          <p:cNvSpPr>
            <a:spLocks noGrp="1"/>
          </p:cNvSpPr>
          <p:nvPr>
            <p:ph idx="1"/>
          </p:nvPr>
        </p:nvSpPr>
        <p:spPr>
          <a:xfrm>
            <a:off x="804672" y="2421682"/>
            <a:ext cx="4977578" cy="3639289"/>
          </a:xfrm>
        </p:spPr>
        <p:txBody>
          <a:bodyPr anchor="ctr">
            <a:noAutofit/>
          </a:bodyPr>
          <a:lstStyle/>
          <a:p>
            <a:pPr marL="0" indent="0">
              <a:buNone/>
            </a:pPr>
            <a:r>
              <a:rPr lang="lt-LT" sz="2400" dirty="0">
                <a:solidFill>
                  <a:srgbClr val="000000"/>
                </a:solidFill>
                <a:latin typeface="Times New Roman" panose="02020603050405020304" pitchFamily="18" charset="0"/>
                <a:cs typeface="Times New Roman" panose="02020603050405020304" pitchFamily="18" charset="0"/>
              </a:rPr>
              <a:t>2017 – 2018 mokslo metais pasirašyt</a:t>
            </a:r>
            <a:r>
              <a:rPr lang="en-GB" sz="2400" dirty="0">
                <a:solidFill>
                  <a:srgbClr val="000000"/>
                </a:solidFill>
                <a:latin typeface="Times New Roman" panose="02020603050405020304" pitchFamily="18" charset="0"/>
                <a:cs typeface="Times New Roman" panose="02020603050405020304" pitchFamily="18" charset="0"/>
              </a:rPr>
              <a:t>a</a:t>
            </a:r>
            <a:r>
              <a:rPr lang="lt-LT" sz="2400" dirty="0">
                <a:solidFill>
                  <a:srgbClr val="000000"/>
                </a:solidFill>
                <a:latin typeface="Times New Roman" panose="02020603050405020304" pitchFamily="18" charset="0"/>
                <a:cs typeface="Times New Roman" panose="02020603050405020304" pitchFamily="18" charset="0"/>
              </a:rPr>
              <a:t> </a:t>
            </a:r>
            <a:r>
              <a:rPr lang="en-GB" sz="2400" dirty="0">
                <a:solidFill>
                  <a:srgbClr val="000000"/>
                </a:solidFill>
                <a:latin typeface="Times New Roman" panose="02020603050405020304" pitchFamily="18" charset="0"/>
                <a:cs typeface="Times New Roman" panose="02020603050405020304" pitchFamily="18" charset="0"/>
              </a:rPr>
              <a:t>10</a:t>
            </a:r>
            <a:r>
              <a:rPr lang="lt-LT" sz="2400" dirty="0">
                <a:solidFill>
                  <a:srgbClr val="000000"/>
                </a:solidFill>
                <a:latin typeface="Times New Roman" panose="02020603050405020304" pitchFamily="18" charset="0"/>
                <a:cs typeface="Times New Roman" panose="02020603050405020304" pitchFamily="18" charset="0"/>
              </a:rPr>
              <a:t> savanoriškos veiklos suta</a:t>
            </a:r>
            <a:r>
              <a:rPr lang="en-GB" sz="2400" dirty="0" err="1">
                <a:solidFill>
                  <a:srgbClr val="000000"/>
                </a:solidFill>
                <a:latin typeface="Times New Roman" panose="02020603050405020304" pitchFamily="18" charset="0"/>
                <a:cs typeface="Times New Roman" panose="02020603050405020304" pitchFamily="18" charset="0"/>
              </a:rPr>
              <a:t>rči</a:t>
            </a:r>
            <a:r>
              <a:rPr lang="lt-LT" sz="2400" dirty="0">
                <a:solidFill>
                  <a:srgbClr val="000000"/>
                </a:solidFill>
                <a:latin typeface="Times New Roman" panose="02020603050405020304" pitchFamily="18" charset="0"/>
                <a:cs typeface="Times New Roman" panose="02020603050405020304" pitchFamily="18" charset="0"/>
              </a:rPr>
              <a:t>ų.</a:t>
            </a:r>
          </a:p>
          <a:p>
            <a:pPr marL="0" indent="0">
              <a:buNone/>
            </a:pPr>
            <a:endParaRPr lang="lt-LT" sz="2400" dirty="0">
              <a:solidFill>
                <a:srgbClr val="000000"/>
              </a:solidFill>
              <a:latin typeface="Times New Roman" panose="02020603050405020304" pitchFamily="18" charset="0"/>
              <a:cs typeface="Times New Roman" panose="02020603050405020304" pitchFamily="18" charset="0"/>
            </a:endParaRPr>
          </a:p>
          <a:p>
            <a:pPr marL="0" indent="0">
              <a:buNone/>
            </a:pPr>
            <a:r>
              <a:rPr lang="lt-LT" sz="2400" dirty="0">
                <a:solidFill>
                  <a:srgbClr val="000000"/>
                </a:solidFill>
                <a:latin typeface="Times New Roman" panose="02020603050405020304" pitchFamily="18" charset="0"/>
                <a:cs typeface="Times New Roman" panose="02020603050405020304" pitchFamily="18" charset="0"/>
              </a:rPr>
              <a:t>Įstaigoje praktiką atliko </a:t>
            </a:r>
            <a:r>
              <a:rPr lang="en-GB" sz="2400" dirty="0">
                <a:solidFill>
                  <a:srgbClr val="000000"/>
                </a:solidFill>
                <a:latin typeface="Times New Roman" panose="02020603050405020304" pitchFamily="18" charset="0"/>
                <a:cs typeface="Times New Roman" panose="02020603050405020304" pitchFamily="18" charset="0"/>
              </a:rPr>
              <a:t>34</a:t>
            </a:r>
            <a:r>
              <a:rPr lang="lt-LT" sz="2400" dirty="0">
                <a:solidFill>
                  <a:srgbClr val="000000"/>
                </a:solidFill>
                <a:latin typeface="Times New Roman" panose="02020603050405020304" pitchFamily="18" charset="0"/>
                <a:cs typeface="Times New Roman" panose="02020603050405020304" pitchFamily="18" charset="0"/>
              </a:rPr>
              <a:t> studentai iš Vilniaus universiteto, </a:t>
            </a:r>
            <a:r>
              <a:rPr lang="en-GB" sz="2400" dirty="0">
                <a:solidFill>
                  <a:srgbClr val="000000"/>
                </a:solidFill>
                <a:latin typeface="Times New Roman" panose="02020603050405020304" pitchFamily="18" charset="0"/>
                <a:cs typeface="Times New Roman" panose="02020603050405020304" pitchFamily="18" charset="0"/>
              </a:rPr>
              <a:t>VDU </a:t>
            </a:r>
            <a:r>
              <a:rPr lang="en-GB" sz="2400" dirty="0" err="1">
                <a:solidFill>
                  <a:srgbClr val="000000"/>
                </a:solidFill>
                <a:latin typeface="Times New Roman" panose="02020603050405020304" pitchFamily="18" charset="0"/>
                <a:cs typeface="Times New Roman" panose="02020603050405020304" pitchFamily="18" charset="0"/>
              </a:rPr>
              <a:t>Švietimo</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akademijos</a:t>
            </a:r>
            <a:r>
              <a:rPr lang="lt-LT" sz="2400" dirty="0">
                <a:solidFill>
                  <a:srgbClr val="000000"/>
                </a:solidFill>
                <a:latin typeface="Times New Roman" panose="02020603050405020304" pitchFamily="18" charset="0"/>
                <a:cs typeface="Times New Roman" panose="02020603050405020304" pitchFamily="18" charset="0"/>
              </a:rPr>
              <a:t>, Šiaulių universiteto, Vilniaus kolegijos.</a:t>
            </a:r>
            <a:endParaRPr lang="en-GB" sz="2400" dirty="0">
              <a:solidFill>
                <a:srgbClr val="000000"/>
              </a:solidFill>
              <a:latin typeface="Times New Roman" panose="02020603050405020304" pitchFamily="18" charset="0"/>
              <a:cs typeface="Times New Roman" panose="02020603050405020304" pitchFamily="18" charset="0"/>
            </a:endParaRPr>
          </a:p>
          <a:p>
            <a:pPr marL="0" indent="0">
              <a:buNone/>
            </a:pPr>
            <a:endParaRPr lang="en-GB" sz="2400" dirty="0">
              <a:solidFill>
                <a:srgbClr val="000000"/>
              </a:solidFill>
              <a:latin typeface="Times New Roman" panose="02020603050405020304" pitchFamily="18" charset="0"/>
              <a:cs typeface="Times New Roman" panose="02020603050405020304" pitchFamily="18" charset="0"/>
            </a:endParaRPr>
          </a:p>
          <a:p>
            <a:pPr marL="0" indent="0">
              <a:buNone/>
            </a:pPr>
            <a:r>
              <a:rPr lang="en-GB" sz="2400" dirty="0" err="1">
                <a:solidFill>
                  <a:srgbClr val="000000"/>
                </a:solidFill>
                <a:latin typeface="Times New Roman" panose="02020603050405020304" pitchFamily="18" charset="0"/>
                <a:cs typeface="Times New Roman" panose="02020603050405020304" pitchFamily="18" charset="0"/>
              </a:rPr>
              <a:t>Įstaigoje</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Ežiuk</a:t>
            </a:r>
            <a:r>
              <a:rPr lang="lt-LT" sz="2400" dirty="0">
                <a:solidFill>
                  <a:srgbClr val="000000"/>
                </a:solidFill>
                <a:latin typeface="Times New Roman" panose="02020603050405020304" pitchFamily="18" charset="0"/>
                <a:cs typeface="Times New Roman" panose="02020603050405020304" pitchFamily="18" charset="0"/>
              </a:rPr>
              <a:t>ų</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ir</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Meškuči</a:t>
            </a:r>
            <a:r>
              <a:rPr lang="lt-LT" sz="2400" dirty="0">
                <a:solidFill>
                  <a:srgbClr val="000000"/>
                </a:solidFill>
                <a:latin typeface="Times New Roman" panose="02020603050405020304" pitchFamily="18" charset="0"/>
                <a:cs typeface="Times New Roman" panose="02020603050405020304" pitchFamily="18" charset="0"/>
              </a:rPr>
              <a:t>ų</a:t>
            </a:r>
            <a:r>
              <a:rPr lang="en-GB" sz="2400" dirty="0">
                <a:solidFill>
                  <a:srgbClr val="000000"/>
                </a:solidFill>
                <a:latin typeface="Times New Roman" panose="02020603050405020304" pitchFamily="18" charset="0"/>
                <a:cs typeface="Times New Roman" panose="02020603050405020304" pitchFamily="18" charset="0"/>
              </a:rPr>
              <a:t>” gr.) 6 </a:t>
            </a:r>
            <a:r>
              <a:rPr lang="en-GB" sz="2400" dirty="0" err="1">
                <a:solidFill>
                  <a:srgbClr val="000000"/>
                </a:solidFill>
                <a:latin typeface="Times New Roman" panose="02020603050405020304" pitchFamily="18" charset="0"/>
                <a:cs typeface="Times New Roman" panose="02020603050405020304" pitchFamily="18" charset="0"/>
              </a:rPr>
              <a:t>mėn</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praktiką</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atliko</a:t>
            </a:r>
            <a:r>
              <a:rPr lang="en-GB" sz="2400" dirty="0">
                <a:solidFill>
                  <a:srgbClr val="000000"/>
                </a:solidFill>
                <a:latin typeface="Times New Roman" panose="02020603050405020304" pitchFamily="18" charset="0"/>
                <a:cs typeface="Times New Roman" panose="02020603050405020304" pitchFamily="18" charset="0"/>
              </a:rPr>
              <a:t> 2 </a:t>
            </a:r>
            <a:r>
              <a:rPr lang="en-GB" sz="2400" dirty="0" err="1">
                <a:solidFill>
                  <a:srgbClr val="000000"/>
                </a:solidFill>
                <a:latin typeface="Times New Roman" panose="02020603050405020304" pitchFamily="18" charset="0"/>
                <a:cs typeface="Times New Roman" panose="02020603050405020304" pitchFamily="18" charset="0"/>
              </a:rPr>
              <a:t>studentės</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iš</a:t>
            </a:r>
            <a:r>
              <a:rPr lang="en-GB" sz="2400" dirty="0">
                <a:solidFill>
                  <a:srgbClr val="000000"/>
                </a:solidFill>
                <a:latin typeface="Times New Roman" panose="02020603050405020304" pitchFamily="18" charset="0"/>
                <a:cs typeface="Times New Roman" panose="02020603050405020304" pitchFamily="18" charset="0"/>
              </a:rPr>
              <a:t> </a:t>
            </a:r>
            <a:r>
              <a:rPr lang="en-GB" sz="2400" dirty="0" err="1">
                <a:solidFill>
                  <a:srgbClr val="000000"/>
                </a:solidFill>
                <a:latin typeface="Times New Roman" panose="02020603050405020304" pitchFamily="18" charset="0"/>
                <a:cs typeface="Times New Roman" panose="02020603050405020304" pitchFamily="18" charset="0"/>
              </a:rPr>
              <a:t>Danijos</a:t>
            </a:r>
            <a:r>
              <a:rPr lang="en-GB" sz="2400" dirty="0">
                <a:solidFill>
                  <a:srgbClr val="000000"/>
                </a:solidFill>
                <a:latin typeface="Times New Roman" panose="02020603050405020304" pitchFamily="18" charset="0"/>
                <a:cs typeface="Times New Roman" panose="02020603050405020304" pitchFamily="18" charset="0"/>
              </a:rPr>
              <a:t>.</a:t>
            </a:r>
            <a:endParaRPr lang="lt-LT" sz="2400" dirty="0">
              <a:solidFill>
                <a:srgbClr val="000000"/>
              </a:solidFill>
              <a:latin typeface="Times New Roman" panose="02020603050405020304" pitchFamily="18" charset="0"/>
              <a:cs typeface="Times New Roman" panose="02020603050405020304" pitchFamily="18" charset="0"/>
            </a:endParaRPr>
          </a:p>
        </p:txBody>
      </p:sp>
      <p:sp>
        <p:nvSpPr>
          <p:cNvPr id="20"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group of people sitting at a table&#10;&#10;Description automatically generated">
            <a:extLst>
              <a:ext uri="{FF2B5EF4-FFF2-40B4-BE49-F238E27FC236}">
                <a16:creationId xmlns:a16="http://schemas.microsoft.com/office/drawing/2014/main" id="{22A3A7E4-C871-4297-A374-A67B25B87BE1}"/>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4939" r="-2" b="-2"/>
          <a:stretch/>
        </p:blipFill>
        <p:spPr>
          <a:xfrm>
            <a:off x="7399327" y="3004192"/>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399873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810905" y="245660"/>
            <a:ext cx="10515600" cy="6469039"/>
          </a:xfrm>
        </p:spPr>
        <p:txBody>
          <a:bodyPr>
            <a:normAutofit/>
          </a:bodyPr>
          <a:lstStyle/>
          <a:p>
            <a:pPr marL="0" indent="0">
              <a:buNone/>
            </a:pPr>
            <a:r>
              <a:rPr lang="lt-LT" sz="4400" dirty="0">
                <a:latin typeface="Times New Roman" panose="02020603050405020304" pitchFamily="18" charset="0"/>
                <a:cs typeface="Times New Roman" panose="02020603050405020304" pitchFamily="18" charset="0"/>
              </a:rPr>
              <a:t>Parengta naujų vidaus darbo tvarkų:</a:t>
            </a:r>
          </a:p>
          <a:p>
            <a:pPr marL="0" indent="0">
              <a:buNone/>
            </a:pPr>
            <a:endParaRPr lang="lt-LT" b="1" dirty="0">
              <a:latin typeface="Times New Roman" panose="02020603050405020304" pitchFamily="18" charset="0"/>
              <a:cs typeface="Times New Roman" panose="02020603050405020304" pitchFamily="18" charset="0"/>
            </a:endParaRPr>
          </a:p>
          <a:p>
            <a:pPr>
              <a:lnSpc>
                <a:spcPct val="170000"/>
              </a:lnSpc>
            </a:pPr>
            <a:r>
              <a:rPr lang="en-GB" dirty="0" err="1">
                <a:latin typeface="Times New Roman" panose="02020603050405020304" pitchFamily="18" charset="0"/>
                <a:cs typeface="Times New Roman" panose="02020603050405020304" pitchFamily="18" charset="0"/>
              </a:rPr>
              <a:t>Darbuotoj</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asmens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duomen</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saugojimo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politika</a:t>
            </a:r>
            <a:endParaRPr lang="en-GB" dirty="0">
              <a:latin typeface="Times New Roman" panose="02020603050405020304" pitchFamily="18" charset="0"/>
              <a:cs typeface="Times New Roman" panose="02020603050405020304" pitchFamily="18" charset="0"/>
            </a:endParaRPr>
          </a:p>
          <a:p>
            <a:pPr>
              <a:lnSpc>
                <a:spcPct val="170000"/>
              </a:lnSpc>
            </a:pPr>
            <a:r>
              <a:rPr lang="en-GB" dirty="0" err="1">
                <a:latin typeface="Times New Roman" panose="02020603050405020304" pitchFamily="18" charset="0"/>
                <a:cs typeface="Times New Roman" panose="02020603050405020304" pitchFamily="18" charset="0"/>
              </a:rPr>
              <a:t>Ekstremaliųjų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situacijų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valdymo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planas</a:t>
            </a:r>
            <a:endParaRPr lang="en-GB" dirty="0">
              <a:latin typeface="Times New Roman" panose="02020603050405020304" pitchFamily="18" charset="0"/>
              <a:cs typeface="Times New Roman" panose="02020603050405020304" pitchFamily="18" charset="0"/>
            </a:endParaRPr>
          </a:p>
          <a:p>
            <a:pPr>
              <a:lnSpc>
                <a:spcPct val="170000"/>
              </a:lnSpc>
            </a:pPr>
            <a:r>
              <a:rPr lang="en-GB" dirty="0" err="1">
                <a:latin typeface="Times New Roman" panose="02020603050405020304" pitchFamily="18" charset="0"/>
                <a:cs typeface="Times New Roman" panose="02020603050405020304" pitchFamily="18" charset="0"/>
              </a:rPr>
              <a:t>Finansinio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piknaudžiavimo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prevencijos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tvarkos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programa</a:t>
            </a:r>
            <a:endParaRPr lang="en-GB" dirty="0">
              <a:latin typeface="Times New Roman" panose="02020603050405020304" pitchFamily="18" charset="0"/>
              <a:cs typeface="Times New Roman" panose="02020603050405020304" pitchFamily="18" charset="0"/>
            </a:endParaRPr>
          </a:p>
          <a:p>
            <a:pPr>
              <a:lnSpc>
                <a:spcPct val="170000"/>
              </a:lnSpc>
            </a:pPr>
            <a:r>
              <a:rPr lang="en-GB" dirty="0" err="1">
                <a:latin typeface="Times New Roman" panose="02020603050405020304" pitchFamily="18" charset="0"/>
                <a:cs typeface="Times New Roman" panose="02020603050405020304" pitchFamily="18" charset="0"/>
              </a:rPr>
              <a:t>Darbo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užmokesčio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apmokėjimo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tvarka</a:t>
            </a: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1783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urinio vietos rezervavimo ženklas 2"/>
          <p:cNvSpPr>
            <a:spLocks noGrp="1"/>
          </p:cNvSpPr>
          <p:nvPr>
            <p:ph idx="1"/>
          </p:nvPr>
        </p:nvSpPr>
        <p:spPr>
          <a:xfrm>
            <a:off x="640080" y="595293"/>
            <a:ext cx="5676637" cy="3463951"/>
          </a:xfrm>
        </p:spPr>
        <p:txBody>
          <a:bodyPr anchor="ctr">
            <a:normAutofit/>
          </a:bodyPr>
          <a:lstStyle/>
          <a:p>
            <a:pPr marL="0" indent="0">
              <a:buNone/>
            </a:pPr>
            <a:r>
              <a:rPr lang="lt-LT" sz="3200" dirty="0">
                <a:latin typeface="Times New Roman" panose="02020603050405020304" pitchFamily="18" charset="0"/>
                <a:cs typeface="Times New Roman" panose="02020603050405020304" pitchFamily="18" charset="0"/>
              </a:rPr>
              <a:t>Vilniaus specialiojo lopšelio – darželio „Čiauškutis“ dienos centre įdiegta EQUASS kokybės </a:t>
            </a:r>
            <a:r>
              <a:rPr lang="en-GB" sz="3200" dirty="0">
                <a:latin typeface="Times New Roman" panose="02020603050405020304" pitchFamily="18" charset="0"/>
                <a:cs typeface="Times New Roman" panose="02020603050405020304" pitchFamily="18" charset="0"/>
              </a:rPr>
              <a:t>s</a:t>
            </a:r>
            <a:r>
              <a:rPr lang="lt-LT" sz="3200" dirty="0">
                <a:latin typeface="Times New Roman" panose="02020603050405020304" pitchFamily="18" charset="0"/>
                <a:cs typeface="Times New Roman" panose="02020603050405020304" pitchFamily="18" charset="0"/>
              </a:rPr>
              <a:t>istema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Gautas</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paslaug</a:t>
            </a:r>
            <a:r>
              <a:rPr lang="lt-LT" sz="3200" dirty="0">
                <a:latin typeface="Times New Roman" panose="02020603050405020304" pitchFamily="18" charset="0"/>
                <a:cs typeface="Times New Roman" panose="02020603050405020304" pitchFamily="18" charset="0"/>
              </a:rPr>
              <a:t>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kokybę</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patvirtinantis</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sertifikatas</a:t>
            </a:r>
            <a:r>
              <a:rPr lang="en-GB" sz="3200" dirty="0">
                <a:latin typeface="Times New Roman" panose="02020603050405020304" pitchFamily="18" charset="0"/>
                <a:cs typeface="Times New Roman" panose="02020603050405020304" pitchFamily="18" charset="0"/>
              </a:rPr>
              <a:t>.</a:t>
            </a:r>
            <a:endParaRPr lang="lt-LT" sz="3200" dirty="0">
              <a:latin typeface="Times New Roman" panose="02020603050405020304" pitchFamily="18" charset="0"/>
              <a:cs typeface="Times New Roman" panose="02020603050405020304" pitchFamily="18" charset="0"/>
            </a:endParaRPr>
          </a:p>
        </p:txBody>
      </p:sp>
      <p:pic>
        <p:nvPicPr>
          <p:cNvPr id="5" name="Picture 4" descr="A group of people posing for the camera&#10;&#10;Description automatically generated">
            <a:extLst>
              <a:ext uri="{FF2B5EF4-FFF2-40B4-BE49-F238E27FC236}">
                <a16:creationId xmlns:a16="http://schemas.microsoft.com/office/drawing/2014/main" id="{8E884191-E5A3-4320-9F3D-A7240475B98C}"/>
              </a:ext>
            </a:extLst>
          </p:cNvPr>
          <p:cNvPicPr>
            <a:picLocks noChangeAspect="1"/>
          </p:cNvPicPr>
          <p:nvPr/>
        </p:nvPicPr>
        <p:blipFill rotWithShape="1">
          <a:blip r:embed="rId2">
            <a:extLst>
              <a:ext uri="{28A0092B-C50C-407E-A947-70E740481C1C}">
                <a14:useLocalDpi xmlns:a14="http://schemas.microsoft.com/office/drawing/2010/main" val="0"/>
              </a:ext>
            </a:extLst>
          </a:blip>
          <a:srcRect l="3350" r="2921" b="-1"/>
          <a:stretch/>
        </p:blipFill>
        <p:spPr>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7" name="Straight Connector 11">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31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EFF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aveikslėlis 1">
            <a:extLst>
              <a:ext uri="{FF2B5EF4-FFF2-40B4-BE49-F238E27FC236}">
                <a16:creationId xmlns:a16="http://schemas.microsoft.com/office/drawing/2014/main" id="{EBD0D916-FF2F-4A66-A5BA-AA0C4B66E135}"/>
              </a:ext>
            </a:extLst>
          </p:cNvPr>
          <p:cNvPicPr>
            <a:picLocks noChangeAspect="1"/>
          </p:cNvPicPr>
          <p:nvPr/>
        </p:nvPicPr>
        <p:blipFill>
          <a:blip r:embed="rId3"/>
          <a:stretch>
            <a:fillRect/>
          </a:stretch>
        </p:blipFill>
        <p:spPr>
          <a:xfrm>
            <a:off x="640079" y="4547260"/>
            <a:ext cx="5113586" cy="1620824"/>
          </a:xfrm>
          <a:prstGeom prst="rect">
            <a:avLst/>
          </a:prstGeom>
        </p:spPr>
      </p:pic>
    </p:spTree>
    <p:extLst>
      <p:ext uri="{BB962C8B-B14F-4D97-AF65-F5344CB8AC3E}">
        <p14:creationId xmlns:p14="http://schemas.microsoft.com/office/powerpoint/2010/main" val="742448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floor, indoor, wall, building&#10;&#10;Description automatically generated">
            <a:extLst>
              <a:ext uri="{FF2B5EF4-FFF2-40B4-BE49-F238E27FC236}">
                <a16:creationId xmlns:a16="http://schemas.microsoft.com/office/drawing/2014/main" id="{722AF698-19D8-40D2-BB31-22AE7A759D64}"/>
              </a:ext>
            </a:extLst>
          </p:cNvPr>
          <p:cNvPicPr>
            <a:picLocks noChangeAspect="1"/>
          </p:cNvPicPr>
          <p:nvPr/>
        </p:nvPicPr>
        <p:blipFill rotWithShape="1">
          <a:blip r:embed="rId2">
            <a:extLst>
              <a:ext uri="{28A0092B-C50C-407E-A947-70E740481C1C}">
                <a14:useLocalDpi xmlns:a14="http://schemas.microsoft.com/office/drawing/2010/main" val="0"/>
              </a:ext>
            </a:extLst>
          </a:blip>
          <a:srcRect b="31949"/>
          <a:stretch/>
        </p:blipFill>
        <p:spPr>
          <a:xfrm>
            <a:off x="-1" y="10"/>
            <a:ext cx="12192001"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44000E-430E-4EB7-9C92-95EDAC91614F}"/>
              </a:ext>
            </a:extLst>
          </p:cNvPr>
          <p:cNvSpPr>
            <a:spLocks noGrp="1"/>
          </p:cNvSpPr>
          <p:nvPr>
            <p:ph idx="1"/>
          </p:nvPr>
        </p:nvSpPr>
        <p:spPr>
          <a:xfrm>
            <a:off x="1768839" y="4666938"/>
            <a:ext cx="8799227" cy="1763842"/>
          </a:xfrm>
        </p:spPr>
        <p:txBody>
          <a:bodyPr anchor="ctr">
            <a:normAutofit/>
          </a:bodyPr>
          <a:lstStyle/>
          <a:p>
            <a:pPr marL="0" indent="0" algn="ctr">
              <a:buNone/>
            </a:pPr>
            <a:r>
              <a:rPr lang="en-GB" sz="3200" dirty="0">
                <a:solidFill>
                  <a:srgbClr val="000000"/>
                </a:solidFill>
                <a:latin typeface="Times New Roman" panose="02020603050405020304" pitchFamily="18" charset="0"/>
                <a:cs typeface="Times New Roman" panose="02020603050405020304" pitchFamily="18" charset="0"/>
              </a:rPr>
              <a:t>2018 – 2019 </a:t>
            </a:r>
            <a:r>
              <a:rPr lang="en-GB" sz="3200" dirty="0" err="1">
                <a:solidFill>
                  <a:srgbClr val="000000"/>
                </a:solidFill>
                <a:latin typeface="Times New Roman" panose="02020603050405020304" pitchFamily="18" charset="0"/>
                <a:cs typeface="Times New Roman" panose="02020603050405020304" pitchFamily="18" charset="0"/>
              </a:rPr>
              <a:t>m.m.</a:t>
            </a:r>
            <a:r>
              <a:rPr lang="en-GB" sz="3200" dirty="0">
                <a:solidFill>
                  <a:srgbClr val="000000"/>
                </a:solidFill>
                <a:latin typeface="Times New Roman" panose="02020603050405020304" pitchFamily="18" charset="0"/>
                <a:cs typeface="Times New Roman" panose="02020603050405020304" pitchFamily="18" charset="0"/>
              </a:rPr>
              <a:t> s</a:t>
            </a:r>
            <a:r>
              <a:rPr lang="lt-LT" sz="3200" dirty="0">
                <a:solidFill>
                  <a:srgbClr val="000000"/>
                </a:solidFill>
                <a:latin typeface="Times New Roman" panose="02020603050405020304" pitchFamily="18" charset="0"/>
                <a:cs typeface="Times New Roman" panose="02020603050405020304" pitchFamily="18" charset="0"/>
              </a:rPr>
              <a:t>ė</a:t>
            </a:r>
            <a:r>
              <a:rPr lang="en-GB" sz="3200" dirty="0" err="1">
                <a:solidFill>
                  <a:srgbClr val="000000"/>
                </a:solidFill>
                <a:latin typeface="Times New Roman" panose="02020603050405020304" pitchFamily="18" charset="0"/>
                <a:cs typeface="Times New Roman" panose="02020603050405020304" pitchFamily="18" charset="0"/>
              </a:rPr>
              <a:t>kmingai</a:t>
            </a:r>
            <a:r>
              <a:rPr lang="en-GB" sz="3200" dirty="0">
                <a:solidFill>
                  <a:srgbClr val="000000"/>
                </a:solidFill>
                <a:latin typeface="Times New Roman" panose="02020603050405020304" pitchFamily="18" charset="0"/>
                <a:cs typeface="Times New Roman" panose="02020603050405020304" pitchFamily="18" charset="0"/>
              </a:rPr>
              <a:t> </a:t>
            </a:r>
            <a:r>
              <a:rPr lang="en-GB" sz="3200" dirty="0" err="1">
                <a:solidFill>
                  <a:srgbClr val="000000"/>
                </a:solidFill>
                <a:latin typeface="Times New Roman" panose="02020603050405020304" pitchFamily="18" charset="0"/>
                <a:cs typeface="Times New Roman" panose="02020603050405020304" pitchFamily="18" charset="0"/>
              </a:rPr>
              <a:t>įgyvendintas</a:t>
            </a:r>
            <a:r>
              <a:rPr lang="en-GB" sz="3200" dirty="0">
                <a:solidFill>
                  <a:srgbClr val="000000"/>
                </a:solidFill>
                <a:latin typeface="Times New Roman" panose="02020603050405020304" pitchFamily="18" charset="0"/>
                <a:cs typeface="Times New Roman" panose="02020603050405020304" pitchFamily="18" charset="0"/>
              </a:rPr>
              <a:t> </a:t>
            </a:r>
            <a:r>
              <a:rPr lang="en-GB" sz="3200" dirty="0" err="1">
                <a:solidFill>
                  <a:srgbClr val="000000"/>
                </a:solidFill>
                <a:latin typeface="Times New Roman" panose="02020603050405020304" pitchFamily="18" charset="0"/>
                <a:cs typeface="Times New Roman" panose="02020603050405020304" pitchFamily="18" charset="0"/>
              </a:rPr>
              <a:t>metin</a:t>
            </a:r>
            <a:r>
              <a:rPr lang="lt-LT" sz="3200" dirty="0">
                <a:solidFill>
                  <a:srgbClr val="000000"/>
                </a:solidFill>
                <a:latin typeface="Times New Roman" panose="02020603050405020304" pitchFamily="18" charset="0"/>
                <a:cs typeface="Times New Roman" panose="02020603050405020304" pitchFamily="18" charset="0"/>
              </a:rPr>
              <a:t>ė</a:t>
            </a:r>
            <a:r>
              <a:rPr lang="en-GB" sz="3200" dirty="0">
                <a:solidFill>
                  <a:srgbClr val="000000"/>
                </a:solidFill>
                <a:latin typeface="Times New Roman" panose="02020603050405020304" pitchFamily="18" charset="0"/>
                <a:cs typeface="Times New Roman" panose="02020603050405020304" pitchFamily="18" charset="0"/>
              </a:rPr>
              <a:t>s </a:t>
            </a:r>
            <a:r>
              <a:rPr lang="en-GB" sz="3200" dirty="0" err="1">
                <a:solidFill>
                  <a:srgbClr val="000000"/>
                </a:solidFill>
                <a:latin typeface="Times New Roman" panose="02020603050405020304" pitchFamily="18" charset="0"/>
                <a:cs typeface="Times New Roman" panose="02020603050405020304" pitchFamily="18" charset="0"/>
              </a:rPr>
              <a:t>veiklos</a:t>
            </a:r>
            <a:r>
              <a:rPr lang="en-GB" sz="3200" dirty="0">
                <a:solidFill>
                  <a:srgbClr val="000000"/>
                </a:solidFill>
                <a:latin typeface="Times New Roman" panose="02020603050405020304" pitchFamily="18" charset="0"/>
                <a:cs typeface="Times New Roman" panose="02020603050405020304" pitchFamily="18" charset="0"/>
              </a:rPr>
              <a:t> </a:t>
            </a:r>
            <a:r>
              <a:rPr lang="en-GB" sz="3200" dirty="0" err="1">
                <a:solidFill>
                  <a:srgbClr val="000000"/>
                </a:solidFill>
                <a:latin typeface="Times New Roman" panose="02020603050405020304" pitchFamily="18" charset="0"/>
                <a:cs typeface="Times New Roman" panose="02020603050405020304" pitchFamily="18" charset="0"/>
              </a:rPr>
              <a:t>projektas</a:t>
            </a:r>
            <a:r>
              <a:rPr lang="en-GB" sz="3200" dirty="0">
                <a:solidFill>
                  <a:srgbClr val="000000"/>
                </a:solidFill>
                <a:latin typeface="Times New Roman" panose="02020603050405020304" pitchFamily="18" charset="0"/>
                <a:cs typeface="Times New Roman" panose="02020603050405020304" pitchFamily="18" charset="0"/>
              </a:rPr>
              <a:t> “7 </a:t>
            </a:r>
            <a:r>
              <a:rPr lang="en-GB" sz="3200" dirty="0" err="1">
                <a:solidFill>
                  <a:srgbClr val="000000"/>
                </a:solidFill>
                <a:latin typeface="Times New Roman" panose="02020603050405020304" pitchFamily="18" charset="0"/>
                <a:cs typeface="Times New Roman" panose="02020603050405020304" pitchFamily="18" charset="0"/>
              </a:rPr>
              <a:t>pojūčiai</a:t>
            </a:r>
            <a:r>
              <a:rPr lang="en-GB" sz="3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9801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829056" y="539496"/>
            <a:ext cx="10515600" cy="5916168"/>
          </a:xfrm>
        </p:spPr>
        <p:txBody>
          <a:bodyPr>
            <a:normAutofit fontScale="77500" lnSpcReduction="20000"/>
          </a:bodyPr>
          <a:lstStyle/>
          <a:p>
            <a:pPr marL="0" indent="0">
              <a:buNone/>
            </a:pPr>
            <a:r>
              <a:rPr lang="lt-LT" dirty="0">
                <a:latin typeface="Times New Roman" panose="02020603050405020304" pitchFamily="18" charset="0"/>
                <a:cs typeface="Times New Roman" panose="02020603050405020304" pitchFamily="18" charset="0"/>
              </a:rPr>
              <a:t>Pedagogų tarybos ir metodinių posėdžių metu pranešimus skaitė:</a:t>
            </a:r>
          </a:p>
          <a:p>
            <a:r>
              <a:rPr lang="en-GB" b="1" dirty="0" err="1">
                <a:latin typeface="Times New Roman" panose="02020603050405020304" pitchFamily="18" charset="0"/>
                <a:cs typeface="Times New Roman" panose="02020603050405020304" pitchFamily="18" charset="0"/>
              </a:rPr>
              <a:t>Džiuljeta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Petraityt</a:t>
            </a:r>
            <a:r>
              <a:rPr lang="lt-LT" b="1" dirty="0">
                <a:latin typeface="Times New Roman" panose="02020603050405020304" pitchFamily="18" charset="0"/>
                <a:cs typeface="Times New Roman" panose="02020603050405020304" pitchFamily="18" charset="0"/>
              </a:rPr>
              <a:t>ė</a:t>
            </a:r>
            <a:r>
              <a:rPr lang="en-GB"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Vaik</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turinči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įvairiapusį</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raidos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sutrikimą</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tinkamo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elgesio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formavimo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ypatumai</a:t>
            </a:r>
            <a:r>
              <a:rPr lang="lt-LT" dirty="0">
                <a:latin typeface="Times New Roman" panose="02020603050405020304" pitchFamily="18" charset="0"/>
                <a:cs typeface="Times New Roman" panose="02020603050405020304" pitchFamily="18" charset="0"/>
              </a:rPr>
              <a:t>“;</a:t>
            </a:r>
          </a:p>
          <a:p>
            <a:r>
              <a:rPr lang="en-GB" b="1" dirty="0">
                <a:latin typeface="Times New Roman" panose="02020603050405020304" pitchFamily="18" charset="0"/>
                <a:cs typeface="Times New Roman" panose="02020603050405020304" pitchFamily="18" charset="0"/>
              </a:rPr>
              <a:t>G</a:t>
            </a:r>
            <a:r>
              <a:rPr lang="lt-LT" b="1" dirty="0">
                <a:latin typeface="Times New Roman" panose="02020603050405020304" pitchFamily="18" charset="0"/>
                <a:cs typeface="Times New Roman" panose="02020603050405020304" pitchFamily="18" charset="0"/>
              </a:rPr>
              <a:t>ė</a:t>
            </a:r>
            <a:r>
              <a:rPr lang="en-GB" b="1" dirty="0">
                <a:latin typeface="Times New Roman" panose="02020603050405020304" pitchFamily="18" charset="0"/>
                <a:cs typeface="Times New Roman" panose="02020603050405020304" pitchFamily="18" charset="0"/>
              </a:rPr>
              <a:t>n</a:t>
            </a:r>
            <a:r>
              <a:rPr lang="lt-LT" b="1" dirty="0">
                <a:latin typeface="Times New Roman" panose="02020603050405020304" pitchFamily="18" charset="0"/>
                <a:cs typeface="Times New Roman" panose="02020603050405020304" pitchFamily="18" charset="0"/>
              </a:rPr>
              <a:t>ė</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Markvaldienė</a:t>
            </a:r>
            <a:r>
              <a:rPr lang="en-GB" b="1" dirty="0">
                <a:latin typeface="Times New Roman" panose="02020603050405020304" pitchFamily="18" charset="0"/>
                <a:cs typeface="Times New Roman" panose="02020603050405020304" pitchFamily="18" charset="0"/>
              </a:rPr>
              <a:t>, Renata </a:t>
            </a:r>
            <a:r>
              <a:rPr lang="en-GB" b="1" dirty="0" err="1">
                <a:latin typeface="Times New Roman" panose="02020603050405020304" pitchFamily="18" charset="0"/>
                <a:cs typeface="Times New Roman" panose="02020603050405020304" pitchFamily="18" charset="0"/>
              </a:rPr>
              <a:t>Nekrosova</a:t>
            </a:r>
            <a:r>
              <a:rPr lang="en-GB"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Vaikai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stambiosios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motorikos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sutrikimais</a:t>
            </a:r>
            <a:r>
              <a:rPr lang="lt-LT" dirty="0">
                <a:latin typeface="Times New Roman" panose="02020603050405020304" pitchFamily="18" charset="0"/>
                <a:cs typeface="Times New Roman" panose="02020603050405020304" pitchFamily="18" charset="0"/>
              </a:rPr>
              <a:t>“;</a:t>
            </a:r>
          </a:p>
          <a:p>
            <a:r>
              <a:rPr lang="en-GB" b="1" dirty="0" err="1">
                <a:latin typeface="Times New Roman" panose="02020603050405020304" pitchFamily="18" charset="0"/>
                <a:cs typeface="Times New Roman" panose="02020603050405020304" pitchFamily="18" charset="0"/>
              </a:rPr>
              <a:t>Jurgita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Matulevičien</a:t>
            </a:r>
            <a:r>
              <a:rPr lang="lt-LT" b="1" dirty="0">
                <a:latin typeface="Times New Roman" panose="02020603050405020304" pitchFamily="18" charset="0"/>
                <a:cs typeface="Times New Roman" panose="02020603050405020304" pitchFamily="18" charset="0"/>
              </a:rPr>
              <a:t>ė</a:t>
            </a:r>
            <a:r>
              <a:rPr lang="lt-LT"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Pasak</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taikymo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ypatumai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logopedini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pratyb</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metu</a:t>
            </a:r>
            <a:r>
              <a:rPr lang="lt-LT" dirty="0">
                <a:latin typeface="Times New Roman" panose="02020603050405020304" pitchFamily="18" charset="0"/>
                <a:cs typeface="Times New Roman" panose="02020603050405020304" pitchFamily="18" charset="0"/>
              </a:rPr>
              <a:t>“;</a:t>
            </a:r>
          </a:p>
          <a:p>
            <a:r>
              <a:rPr lang="en-GB" b="1" dirty="0" err="1">
                <a:latin typeface="Times New Roman" panose="02020603050405020304" pitchFamily="18" charset="0"/>
                <a:cs typeface="Times New Roman" panose="02020603050405020304" pitchFamily="18" charset="0"/>
              </a:rPr>
              <a:t>Dovydas</a:t>
            </a:r>
            <a:r>
              <a:rPr lang="en-GB" b="1" dirty="0">
                <a:latin typeface="Times New Roman" panose="02020603050405020304" pitchFamily="18" charset="0"/>
                <a:cs typeface="Times New Roman" panose="02020603050405020304" pitchFamily="18" charset="0"/>
              </a:rPr>
              <a:t> Sem</a:t>
            </a:r>
            <a:r>
              <a:rPr lang="lt-LT" b="1" dirty="0">
                <a:latin typeface="Times New Roman" panose="02020603050405020304" pitchFamily="18" charset="0"/>
                <a:cs typeface="Times New Roman" panose="02020603050405020304" pitchFamily="18" charset="0"/>
              </a:rPr>
              <a:t>ė</a:t>
            </a:r>
            <a:r>
              <a:rPr lang="en-GB" b="1" dirty="0" err="1">
                <a:latin typeface="Times New Roman" panose="02020603050405020304" pitchFamily="18" charset="0"/>
                <a:cs typeface="Times New Roman" panose="02020603050405020304" pitchFamily="18" charset="0"/>
              </a:rPr>
              <a:t>nas</a:t>
            </a:r>
            <a:r>
              <a:rPr lang="en-GB"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Sensorin</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integracija</a:t>
            </a:r>
            <a:r>
              <a:rPr lang="en-GB" dirty="0">
                <a:latin typeface="Times New Roman" panose="02020603050405020304" pitchFamily="18" charset="0"/>
                <a:cs typeface="Times New Roman" panose="02020603050405020304" pitchFamily="18" charset="0"/>
              </a:rPr>
              <a:t> Vilniaus spec. l/d “</a:t>
            </a:r>
            <a:r>
              <a:rPr lang="en-GB" dirty="0" err="1">
                <a:latin typeface="Times New Roman" panose="02020603050405020304" pitchFamily="18" charset="0"/>
                <a:cs typeface="Times New Roman" panose="02020603050405020304" pitchFamily="18" charset="0"/>
              </a:rPr>
              <a:t>Čiauškutis</a:t>
            </a:r>
            <a:r>
              <a:rPr lang="lt-LT" dirty="0">
                <a:latin typeface="Times New Roman" panose="02020603050405020304" pitchFamily="18" charset="0"/>
                <a:cs typeface="Times New Roman" panose="02020603050405020304" pitchFamily="18" charset="0"/>
              </a:rPr>
              <a:t>“;</a:t>
            </a:r>
          </a:p>
          <a:p>
            <a:r>
              <a:rPr lang="en-GB" b="1" dirty="0">
                <a:latin typeface="Times New Roman" panose="02020603050405020304" pitchFamily="18" charset="0"/>
                <a:cs typeface="Times New Roman" panose="02020603050405020304" pitchFamily="18" charset="0"/>
              </a:rPr>
              <a:t>Violeta </a:t>
            </a:r>
            <a:r>
              <a:rPr lang="en-GB" b="1" dirty="0" err="1">
                <a:latin typeface="Times New Roman" panose="02020603050405020304" pitchFamily="18" charset="0"/>
                <a:cs typeface="Times New Roman" panose="02020603050405020304" pitchFamily="18" charset="0"/>
              </a:rPr>
              <a:t>Čiumakova</a:t>
            </a:r>
            <a:r>
              <a:rPr lang="en-GB"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Sensorini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priemoni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gamyba</a:t>
            </a:r>
            <a:r>
              <a:rPr lang="lt-LT" dirty="0">
                <a:latin typeface="Times New Roman" panose="02020603050405020304" pitchFamily="18" charset="0"/>
                <a:cs typeface="Times New Roman" panose="02020603050405020304" pitchFamily="18" charset="0"/>
              </a:rPr>
              <a:t>“;</a:t>
            </a:r>
          </a:p>
          <a:p>
            <a:r>
              <a:rPr lang="en-GB" b="1" dirty="0" err="1">
                <a:latin typeface="Times New Roman" panose="02020603050405020304" pitchFamily="18" charset="0"/>
                <a:cs typeface="Times New Roman" panose="02020603050405020304" pitchFamily="18" charset="0"/>
              </a:rPr>
              <a:t>Natalija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Jegorova</a:t>
            </a:r>
            <a:r>
              <a:rPr lang="en-GB" b="1" dirty="0">
                <a:latin typeface="Times New Roman" panose="02020603050405020304" pitchFamily="18" charset="0"/>
                <a:cs typeface="Times New Roman" panose="02020603050405020304" pitchFamily="18" charset="0"/>
              </a:rPr>
              <a:t> – </a:t>
            </a:r>
            <a:r>
              <a:rPr lang="en-GB" b="1" dirty="0" err="1">
                <a:latin typeface="Times New Roman" panose="02020603050405020304" pitchFamily="18" charset="0"/>
                <a:cs typeface="Times New Roman" panose="02020603050405020304" pitchFamily="18" charset="0"/>
              </a:rPr>
              <a:t>Marčenkien</a:t>
            </a:r>
            <a:r>
              <a:rPr lang="lt-LT" b="1" dirty="0">
                <a:latin typeface="Times New Roman" panose="02020603050405020304" pitchFamily="18" charset="0"/>
                <a:cs typeface="Times New Roman" panose="02020603050405020304" pitchFamily="18" charset="0"/>
              </a:rPr>
              <a:t>ė</a:t>
            </a:r>
            <a:r>
              <a:rPr lang="en-GB"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Apie</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nerimą</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autizmą</a:t>
            </a:r>
            <a:r>
              <a:rPr lang="lt-LT" dirty="0">
                <a:latin typeface="Times New Roman" panose="02020603050405020304" pitchFamily="18" charset="0"/>
                <a:cs typeface="Times New Roman" panose="02020603050405020304" pitchFamily="18" charset="0"/>
              </a:rPr>
              <a:t>“;</a:t>
            </a:r>
          </a:p>
          <a:p>
            <a:r>
              <a:rPr lang="lt-LT" b="1" dirty="0">
                <a:latin typeface="Times New Roman" panose="02020603050405020304" pitchFamily="18" charset="0"/>
                <a:cs typeface="Times New Roman" panose="02020603050405020304" pitchFamily="18" charset="0"/>
              </a:rPr>
              <a:t>Aistė Bartkutė</a:t>
            </a:r>
            <a:r>
              <a:rPr lang="en-GB" b="1" dirty="0">
                <a:latin typeface="Times New Roman" panose="02020603050405020304" pitchFamily="18" charset="0"/>
                <a:cs typeface="Times New Roman" panose="02020603050405020304" pitchFamily="18" charset="0"/>
              </a:rPr>
              <a:t>, Milda </a:t>
            </a:r>
            <a:r>
              <a:rPr lang="en-GB" b="1" dirty="0" err="1">
                <a:latin typeface="Times New Roman" panose="02020603050405020304" pitchFamily="18" charset="0"/>
                <a:cs typeface="Times New Roman" panose="02020603050405020304" pitchFamily="18" charset="0"/>
              </a:rPr>
              <a:t>Pūkien</a:t>
            </a:r>
            <a:r>
              <a:rPr lang="lt-LT" b="1" dirty="0">
                <a:latin typeface="Times New Roman" panose="02020603050405020304" pitchFamily="18" charset="0"/>
                <a:cs typeface="Times New Roman" panose="02020603050405020304" pitchFamily="18" charset="0"/>
              </a:rPr>
              <a:t>ė</a:t>
            </a:r>
            <a:r>
              <a:rPr lang="en-GB" b="1" dirty="0">
                <a:latin typeface="Times New Roman" panose="02020603050405020304" pitchFamily="18" charset="0"/>
                <a:cs typeface="Times New Roman" panose="02020603050405020304" pitchFamily="18" charset="0"/>
              </a:rPr>
              <a:t>, Roberta </a:t>
            </a:r>
            <a:r>
              <a:rPr lang="en-GB" b="1" dirty="0" err="1">
                <a:latin typeface="Times New Roman" panose="02020603050405020304" pitchFamily="18" charset="0"/>
                <a:cs typeface="Times New Roman" panose="02020603050405020304" pitchFamily="18" charset="0"/>
              </a:rPr>
              <a:t>Grigaliūnait</a:t>
            </a:r>
            <a:r>
              <a:rPr lang="lt-LT" b="1" dirty="0">
                <a:latin typeface="Times New Roman" panose="02020603050405020304" pitchFamily="18" charset="0"/>
                <a:cs typeface="Times New Roman" panose="02020603050405020304" pitchFamily="18" charset="0"/>
              </a:rPr>
              <a:t>ė </a:t>
            </a:r>
            <a:r>
              <a:rPr lang="lt-LT"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Ankstyvosios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intervencijos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metod</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taikymas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ikimokyklinio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ugdymo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įstaigose</a:t>
            </a:r>
            <a:r>
              <a:rPr lang="lt-LT" dirty="0">
                <a:latin typeface="Times New Roman" panose="02020603050405020304" pitchFamily="18" charset="0"/>
                <a:cs typeface="Times New Roman" panose="02020603050405020304" pitchFamily="18" charset="0"/>
              </a:rPr>
              <a:t>“.</a:t>
            </a:r>
          </a:p>
          <a:p>
            <a:r>
              <a:rPr lang="lt-LT" b="1" dirty="0">
                <a:latin typeface="Times New Roman" panose="02020603050405020304" pitchFamily="18" charset="0"/>
                <a:cs typeface="Times New Roman" panose="02020603050405020304" pitchFamily="18" charset="0"/>
              </a:rPr>
              <a:t>Benedikta Dikavičiūtė </a:t>
            </a:r>
            <a:r>
              <a:rPr lang="lt-LT"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Ledlaužiai</a:t>
            </a:r>
            <a:r>
              <a:rPr lang="en-GB" dirty="0">
                <a:latin typeface="Times New Roman" panose="02020603050405020304" pitchFamily="18" charset="0"/>
                <a:cs typeface="Times New Roman" panose="02020603050405020304" pitchFamily="18" charset="0"/>
              </a:rPr>
              <a:t> t</a:t>
            </a:r>
            <a:r>
              <a:rPr lang="lt-LT" dirty="0">
                <a:latin typeface="Times New Roman" panose="02020603050405020304" pitchFamily="18" charset="0"/>
                <a:cs typeface="Times New Roman" panose="02020603050405020304" pitchFamily="18" charset="0"/>
              </a:rPr>
              <a:t>ė</a:t>
            </a:r>
            <a:r>
              <a:rPr lang="en-GB" dirty="0">
                <a:latin typeface="Times New Roman" panose="02020603050405020304" pitchFamily="18" charset="0"/>
                <a:cs typeface="Times New Roman" panose="02020603050405020304" pitchFamily="18" charset="0"/>
              </a:rPr>
              <a:t>v</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susirinkimams</a:t>
            </a:r>
            <a:r>
              <a:rPr lang="lt-LT"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a:p>
            <a:r>
              <a:rPr lang="en-GB" b="1" dirty="0">
                <a:latin typeface="Times New Roman" panose="02020603050405020304" pitchFamily="18" charset="0"/>
                <a:cs typeface="Times New Roman" panose="02020603050405020304" pitchFamily="18" charset="0"/>
              </a:rPr>
              <a:t>Dalia </a:t>
            </a:r>
            <a:r>
              <a:rPr lang="en-GB" b="1" dirty="0" err="1">
                <a:latin typeface="Times New Roman" panose="02020603050405020304" pitchFamily="18" charset="0"/>
                <a:cs typeface="Times New Roman" panose="02020603050405020304" pitchFamily="18" charset="0"/>
              </a:rPr>
              <a:t>Aleknavičien</a:t>
            </a:r>
            <a:r>
              <a:rPr lang="lt-LT" b="1" dirty="0">
                <a:latin typeface="Times New Roman" panose="02020603050405020304" pitchFamily="18" charset="0"/>
                <a:cs typeface="Times New Roman" panose="02020603050405020304" pitchFamily="18" charset="0"/>
              </a:rPr>
              <a:t>ė</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Žaidimai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a:t>
            </a:r>
            <a:r>
              <a:rPr lang="en-GB" dirty="0">
                <a:latin typeface="Times New Roman" panose="02020603050405020304" pitchFamily="18" charset="0"/>
                <a:cs typeface="Times New Roman" panose="02020603050405020304" pitchFamily="18" charset="0"/>
              </a:rPr>
              <a:t> ASS </a:t>
            </a:r>
            <a:r>
              <a:rPr lang="en-GB" dirty="0" err="1">
                <a:latin typeface="Times New Roman" panose="02020603050405020304" pitchFamily="18" charset="0"/>
                <a:cs typeface="Times New Roman" panose="02020603050405020304" pitchFamily="18" charset="0"/>
              </a:rPr>
              <a:t>vaikais</a:t>
            </a:r>
            <a:r>
              <a:rPr lang="en-GB" dirty="0">
                <a:latin typeface="Times New Roman" panose="02020603050405020304" pitchFamily="18" charset="0"/>
                <a:cs typeface="Times New Roman" panose="02020603050405020304" pitchFamily="18" charset="0"/>
              </a:rPr>
              <a:t>”;</a:t>
            </a:r>
          </a:p>
          <a:p>
            <a:r>
              <a:rPr lang="en-GB" b="1" dirty="0" err="1">
                <a:latin typeface="Times New Roman" panose="02020603050405020304" pitchFamily="18" charset="0"/>
                <a:cs typeface="Times New Roman" panose="02020603050405020304" pitchFamily="18" charset="0"/>
              </a:rPr>
              <a:t>Vilija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Karpavičiūt</a:t>
            </a:r>
            <a:r>
              <a:rPr lang="lt-LT" b="1" dirty="0">
                <a:latin typeface="Times New Roman" panose="02020603050405020304" pitchFamily="18" charset="0"/>
                <a:cs typeface="Times New Roman" panose="02020603050405020304" pitchFamily="18" charset="0"/>
              </a:rPr>
              <a:t>ė</a:t>
            </a:r>
            <a:r>
              <a:rPr lang="en-GB" b="1" dirty="0">
                <a:latin typeface="Times New Roman" panose="02020603050405020304" pitchFamily="18" charset="0"/>
                <a:cs typeface="Times New Roman" panose="02020603050405020304" pitchFamily="18" charset="0"/>
              </a:rPr>
              <a:t> – </a:t>
            </a:r>
            <a:r>
              <a:rPr lang="en-GB" b="1" dirty="0" err="1">
                <a:latin typeface="Times New Roman" panose="02020603050405020304" pitchFamily="18" charset="0"/>
                <a:cs typeface="Times New Roman" panose="02020603050405020304" pitchFamily="18" charset="0"/>
              </a:rPr>
              <a:t>Samien</a:t>
            </a:r>
            <a:r>
              <a:rPr lang="lt-LT" b="1" dirty="0">
                <a:latin typeface="Times New Roman" panose="02020603050405020304" pitchFamily="18" charset="0"/>
                <a:cs typeface="Times New Roman" panose="02020603050405020304" pitchFamily="18" charset="0"/>
              </a:rPr>
              <a:t>ė</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Metodini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priemoni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rengimas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dirbant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speciali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j</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poreiki</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vaikais</a:t>
            </a:r>
            <a:r>
              <a:rPr lang="en-GB" dirty="0">
                <a:latin typeface="Times New Roman" panose="02020603050405020304" pitchFamily="18" charset="0"/>
                <a:cs typeface="Times New Roman" panose="02020603050405020304" pitchFamily="18" charset="0"/>
              </a:rPr>
              <a:t>”;</a:t>
            </a:r>
          </a:p>
          <a:p>
            <a:r>
              <a:rPr lang="en-GB" b="1" dirty="0" err="1">
                <a:latin typeface="Times New Roman" panose="02020603050405020304" pitchFamily="18" charset="0"/>
                <a:cs typeface="Times New Roman" panose="02020603050405020304" pitchFamily="18" charset="0"/>
              </a:rPr>
              <a:t>Inesa</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Turova</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Kaip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palaikyti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pozityv</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bendravimą</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vaikais</a:t>
            </a:r>
            <a:r>
              <a:rPr lang="en-GB" dirty="0">
                <a:latin typeface="Times New Roman" panose="02020603050405020304" pitchFamily="18" charset="0"/>
                <a:cs typeface="Times New Roman" panose="02020603050405020304" pitchFamily="18" charset="0"/>
              </a:rPr>
              <a:t>?”;</a:t>
            </a:r>
          </a:p>
          <a:p>
            <a:r>
              <a:rPr lang="en-GB" b="1" dirty="0" err="1">
                <a:latin typeface="Times New Roman" panose="02020603050405020304" pitchFamily="18" charset="0"/>
                <a:cs typeface="Times New Roman" panose="02020603050405020304" pitchFamily="18" charset="0"/>
              </a:rPr>
              <a:t>Simonas</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Pastarnokas</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Pozityvus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ryšys</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vaiku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ir</a:t>
            </a:r>
            <a:r>
              <a:rPr lang="en-GB" dirty="0">
                <a:latin typeface="Times New Roman" panose="02020603050405020304" pitchFamily="18" charset="0"/>
                <a:cs typeface="Times New Roman" panose="02020603050405020304" pitchFamily="18" charset="0"/>
              </a:rPr>
              <a:t> tarp </a:t>
            </a:r>
            <a:r>
              <a:rPr lang="en-GB" dirty="0" err="1">
                <a:latin typeface="Times New Roman" panose="02020603050405020304" pitchFamily="18" charset="0"/>
                <a:cs typeface="Times New Roman" panose="02020603050405020304" pitchFamily="18" charset="0"/>
              </a:rPr>
              <a:t>vaik</a:t>
            </a:r>
            <a:r>
              <a:rPr lang="lt-LT" dirty="0">
                <a:latin typeface="Times New Roman" panose="02020603050405020304" pitchFamily="18" charset="0"/>
                <a:cs typeface="Times New Roman" panose="02020603050405020304" pitchFamily="18" charset="0"/>
              </a:rPr>
              <a:t>ų</a:t>
            </a:r>
            <a:r>
              <a:rPr lang="en-GB" dirty="0">
                <a:latin typeface="Times New Roman" panose="02020603050405020304" pitchFamily="18" charset="0"/>
                <a:cs typeface="Times New Roman" panose="02020603050405020304" pitchFamily="18" charset="0"/>
              </a:rPr>
              <a:t>”.</a:t>
            </a: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554482"/>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1316</Words>
  <Application>Microsoft Office PowerPoint</Application>
  <PresentationFormat>Widescreen</PresentationFormat>
  <Paragraphs>92</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Benedikta Dikavičiūtė, Jurgita Matulevičienė ir Renata Nekrasova surengė Respublikinį ikimokyklinio ugdymo įstaigų kūrybinių darbų projektą “Jausmų labirintas”. </vt:lpstr>
      <vt:lpstr>2018 m. spalį vyko Vilniaus miesto ikimokyklinio ir priešmokyklinio amžiaus vaikų darbelių lauko erdvėse paroda “Jo didenybė grybas”. Dalyvavo Vilija Karpavičiūtė – Samienė, Violeta Čiumakova, Zita Dubova su grupių auklėtiniais bei jų tėveliais</vt:lpstr>
      <vt:lpstr>2018 m. lapkričio mėn. vyko asociacijos “Slinktys” organizuojamas vaikų kūrybos konkursas “Palinkėjimas Vilniaus medžiui”. </vt:lpstr>
      <vt:lpstr>2018 m. lapkričio mėn. vyko Vilniaus LD “Vėrinėlis” organizuojamas video projektas “Rudens fantazijos”. Dalyvavo Violeta Čiumakova, Jūratė Kraujelienė su grupės auklėtiniais</vt:lpstr>
      <vt:lpstr>Lietuvos ikimokyklinių ir priešmokyklinių ugdymo įstaigų kūrybinė veikla „ŽIBINTO ISTORIJA“. Dalyvavo Aldona Gutkinienė, Jurgita Matulevičienė, Daiva Gedvilienė su auklėtiniais </vt:lpstr>
      <vt:lpstr>2018 m. gruodžio mėnesį vyko Vilniaus miesto lopšelių – darželių ir mokyklų pradinių klasių konkursas “Kalėdų spalvos”. Dalyvavo Vilija Karpavičiūtė – Samienė su auklėtiniais</vt:lpstr>
      <vt:lpstr>2018 m. gruodžio mėn. vyko Vilniaus miesto ikimokyklinių ugdymo įstaigų kalėdinių kompozicijų paroda “Kalėdos – tai…”. Dalyvavo “Saulučių” grupės komanda su auklėtiniais</vt:lpstr>
      <vt:lpstr>2019 m. sausį vyko šalies ikimokyklinio ir priešmokyklinio amžiaus vaikų kūrybinės – pažintinės veiklos lauke projektas – konkursas “Sniego fantazijos” Dalyvavo Vilija Karpavičiūtė – Samienė, Zita Dubova, Erika Valiulytė, Ernestas Glasinskas, Gitana Butkienė su grupių auklėtiniais</vt:lpstr>
      <vt:lpstr>2019 m. vasario mėn. vyko Vilniaus LD “Gintarėlis” organizuojamas socialinis – kūrybinis projektas – paroda “Apkabinu ir dėkoju”. Dalyvavo Violeta Čiumakova su grupės auklėtiniais </vt:lpstr>
      <vt:lpstr>2018 m. kovą LMNŠC organizavo ekologinį konkursą „Mano žalioji palangė“. “Saulučių” grupės komanda su auklėtiniais</vt:lpstr>
      <vt:lpstr>2019 m. kovo mėn. vyko Vilniaus LD “Pušaitė” organizuojama karpinių paroda “Mano miestas Vilnius”. Dalyvavo Violeta Čiumakova su grupės auklėtiniais</vt:lpstr>
      <vt:lpstr>2018 m. kovo Vilniaus Perkūno Rotary klubas paskelbė labdaringą vaikų su negalia piešinių aukcioną. Dalyvavo Daiva Gedvilienė, Jurgita Matulevičienė, Anastasija Maicen su grupės auklėtiniais</vt:lpstr>
      <vt:lpstr>2019 m. pavasarį vyko šalies ikimokyklinio ugdymo įstaigų kūrybinių darbų paroda “Paskubėkite vaikučiai, jau Velykos, kur margučiai?”. Dalyvavo Erika Valiulytė, Gitana Butkienė su grupės auklėtiniais  2019 m. pavasarį vyko Vilniaus miesto ikimokyklinio ugdymo įstaigų projektas – paroda “Mano Velykų margutis”. Dalyvavo Erika Valiulytė, Gitana Butkienė su grupės auklėtiniais</vt:lpstr>
      <vt:lpstr>2019 m. pavasarį vyko respublikinis ikimokyklinių ir mokyklinių ugdymo įstaigų projektas “Gamtos taku”. Dalyvavo Erika Valiulytė, Gitana Butkienė su grupės auklėtiniais</vt:lpstr>
      <vt:lpstr>2019 m. pavasarį vyko “Lietuvos mažųjų žaidynės 2019”.  Su vaikais dalyvavo judesio korekcijos pedagogės Renata Nekrasova, Jovita Politaitė </vt:lpstr>
      <vt:lpstr>2019 m. vyko respublikinė ikimokyklinio ugdymo įstaigų vaikų piešinių paroda “Mano darželis, mano akimis”. Dalyvavo Jurgita Matulevičienė ir Daiva Gedvilienė su auklėtiniais</vt:lpstr>
      <vt:lpstr>Respublikinis ikimokyklinio ugdymo įstaigų kūrybinių darbų konkursas “Jausmų labirintas”. Dalyvavo Jurgita Matulevičienė, Vilija Karpavičiūtė – Samienė su auklėtiniais</vt:lpstr>
      <vt:lpstr>2018 m. gegužę prisijungėme prie tarptautinio vaikų meno projekto „Vėduoklė mamai 2019“. Dalyvavo visos darželio grupės.</vt:lpstr>
      <vt:lpstr>Įrengta poilsinė erdvė</vt:lpstr>
      <vt:lpstr>Įrengta lauko poilsinė - edukacinė erdvė</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Laurynas Šatas</dc:creator>
  <cp:lastModifiedBy>Laurynas Šatas</cp:lastModifiedBy>
  <cp:revision>5</cp:revision>
  <dcterms:created xsi:type="dcterms:W3CDTF">2019-05-27T13:15:57Z</dcterms:created>
  <dcterms:modified xsi:type="dcterms:W3CDTF">2019-05-27T18:54:41Z</dcterms:modified>
</cp:coreProperties>
</file>