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57" r:id="rId4"/>
    <p:sldId id="272" r:id="rId5"/>
    <p:sldId id="259" r:id="rId6"/>
    <p:sldId id="264" r:id="rId7"/>
    <p:sldId id="262" r:id="rId8"/>
    <p:sldId id="270" r:id="rId9"/>
    <p:sldId id="271" r:id="rId10"/>
    <p:sldId id="274" r:id="rId11"/>
    <p:sldId id="268" r:id="rId12"/>
    <p:sldId id="267" r:id="rId13"/>
    <p:sldId id="273"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E678A3-DB91-424F-8011-472DAA8051C6}"/>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endParaRPr lang="en-US"/>
          </a:p>
        </p:txBody>
      </p:sp>
      <p:sp>
        <p:nvSpPr>
          <p:cNvPr id="3" name="Antrinis pavadinimas 2">
            <a:extLst>
              <a:ext uri="{FF2B5EF4-FFF2-40B4-BE49-F238E27FC236}">
                <a16:creationId xmlns:a16="http://schemas.microsoft.com/office/drawing/2014/main" id="{35D3441A-5302-45EA-AE8B-4A5D4047F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a:p>
        </p:txBody>
      </p:sp>
      <p:sp>
        <p:nvSpPr>
          <p:cNvPr id="4" name="Datos vietos rezervavimo ženklas 3">
            <a:extLst>
              <a:ext uri="{FF2B5EF4-FFF2-40B4-BE49-F238E27FC236}">
                <a16:creationId xmlns:a16="http://schemas.microsoft.com/office/drawing/2014/main" id="{6EBDA3EC-3134-4474-8A78-A1CD3B3E053D}"/>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D46AA223-EF2E-499B-A1D2-2735A5586F94}"/>
              </a:ext>
            </a:extLst>
          </p:cNvPr>
          <p:cNvSpPr>
            <a:spLocks noGrp="1"/>
          </p:cNvSpPr>
          <p:nvPr>
            <p:ph type="ftr" sz="quarter" idx="11"/>
          </p:nvPr>
        </p:nvSpPr>
        <p:spPr/>
        <p:txBody>
          <a:bodyPr/>
          <a:lstStyle/>
          <a:p>
            <a:endParaRPr lang="en-US"/>
          </a:p>
        </p:txBody>
      </p:sp>
      <p:sp>
        <p:nvSpPr>
          <p:cNvPr id="6" name="Skaidrės numerio vietos rezervavimo ženklas 5">
            <a:extLst>
              <a:ext uri="{FF2B5EF4-FFF2-40B4-BE49-F238E27FC236}">
                <a16:creationId xmlns:a16="http://schemas.microsoft.com/office/drawing/2014/main" id="{788FCB8F-A696-486E-A270-533C80D25163}"/>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409379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650CBAF-575B-4547-A3DC-791915218F51}"/>
              </a:ext>
            </a:extLst>
          </p:cNvPr>
          <p:cNvSpPr>
            <a:spLocks noGrp="1"/>
          </p:cNvSpPr>
          <p:nvPr>
            <p:ph type="title"/>
          </p:nvPr>
        </p:nvSpPr>
        <p:spPr/>
        <p:txBody>
          <a:bodyPr/>
          <a:lstStyle/>
          <a:p>
            <a:r>
              <a:rPr lang="lt-LT"/>
              <a:t>Spustelėję redaguokite stilių</a:t>
            </a:r>
            <a:endParaRPr lang="en-US"/>
          </a:p>
        </p:txBody>
      </p:sp>
      <p:sp>
        <p:nvSpPr>
          <p:cNvPr id="3" name="Vertikalaus teksto vietos rezervavimo ženklas 2">
            <a:extLst>
              <a:ext uri="{FF2B5EF4-FFF2-40B4-BE49-F238E27FC236}">
                <a16:creationId xmlns:a16="http://schemas.microsoft.com/office/drawing/2014/main" id="{58EF13B4-DF60-4245-BC99-859395AF1C5C}"/>
              </a:ext>
            </a:extLst>
          </p:cNvPr>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a:extLst>
              <a:ext uri="{FF2B5EF4-FFF2-40B4-BE49-F238E27FC236}">
                <a16:creationId xmlns:a16="http://schemas.microsoft.com/office/drawing/2014/main" id="{C7B9C98A-4588-442A-9CC7-562FAA2E2D7F}"/>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3F0CE5AF-874A-42EC-8352-8B5415D5B6CD}"/>
              </a:ext>
            </a:extLst>
          </p:cNvPr>
          <p:cNvSpPr>
            <a:spLocks noGrp="1"/>
          </p:cNvSpPr>
          <p:nvPr>
            <p:ph type="ftr" sz="quarter" idx="11"/>
          </p:nvPr>
        </p:nvSpPr>
        <p:spPr/>
        <p:txBody>
          <a:bodyPr/>
          <a:lstStyle/>
          <a:p>
            <a:endParaRPr lang="en-US"/>
          </a:p>
        </p:txBody>
      </p:sp>
      <p:sp>
        <p:nvSpPr>
          <p:cNvPr id="6" name="Skaidrės numerio vietos rezervavimo ženklas 5">
            <a:extLst>
              <a:ext uri="{FF2B5EF4-FFF2-40B4-BE49-F238E27FC236}">
                <a16:creationId xmlns:a16="http://schemas.microsoft.com/office/drawing/2014/main" id="{362281C4-6D7D-4171-94BD-F744835F3A09}"/>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292229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A0332D39-9B9B-4F87-9F3A-D9D62650E2CE}"/>
              </a:ext>
            </a:extLst>
          </p:cNvPr>
          <p:cNvSpPr>
            <a:spLocks noGrp="1"/>
          </p:cNvSpPr>
          <p:nvPr>
            <p:ph type="title" orient="vert"/>
          </p:nvPr>
        </p:nvSpPr>
        <p:spPr>
          <a:xfrm>
            <a:off x="8724900" y="365125"/>
            <a:ext cx="2628900" cy="5811838"/>
          </a:xfrm>
        </p:spPr>
        <p:txBody>
          <a:bodyPr vert="eaVert"/>
          <a:lstStyle/>
          <a:p>
            <a:r>
              <a:rPr lang="lt-LT"/>
              <a:t>Spustelėję redaguokite stilių</a:t>
            </a:r>
            <a:endParaRPr lang="en-US"/>
          </a:p>
        </p:txBody>
      </p:sp>
      <p:sp>
        <p:nvSpPr>
          <p:cNvPr id="3" name="Vertikalaus teksto vietos rezervavimo ženklas 2">
            <a:extLst>
              <a:ext uri="{FF2B5EF4-FFF2-40B4-BE49-F238E27FC236}">
                <a16:creationId xmlns:a16="http://schemas.microsoft.com/office/drawing/2014/main" id="{8631A014-13EF-4135-AD5C-B0657A992352}"/>
              </a:ext>
            </a:extLst>
          </p:cNvPr>
          <p:cNvSpPr>
            <a:spLocks noGrp="1"/>
          </p:cNvSpPr>
          <p:nvPr>
            <p:ph type="body" orient="vert" idx="1"/>
          </p:nvPr>
        </p:nvSpPr>
        <p:spPr>
          <a:xfrm>
            <a:off x="838200" y="365125"/>
            <a:ext cx="7734300" cy="5811838"/>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a:extLst>
              <a:ext uri="{FF2B5EF4-FFF2-40B4-BE49-F238E27FC236}">
                <a16:creationId xmlns:a16="http://schemas.microsoft.com/office/drawing/2014/main" id="{4F9C8B57-B927-46B9-9737-6210CC00618E}"/>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C87E5691-870B-497B-B605-FE02AFD9CFDB}"/>
              </a:ext>
            </a:extLst>
          </p:cNvPr>
          <p:cNvSpPr>
            <a:spLocks noGrp="1"/>
          </p:cNvSpPr>
          <p:nvPr>
            <p:ph type="ftr" sz="quarter" idx="11"/>
          </p:nvPr>
        </p:nvSpPr>
        <p:spPr/>
        <p:txBody>
          <a:bodyPr/>
          <a:lstStyle/>
          <a:p>
            <a:endParaRPr lang="en-US"/>
          </a:p>
        </p:txBody>
      </p:sp>
      <p:sp>
        <p:nvSpPr>
          <p:cNvPr id="6" name="Skaidrės numerio vietos rezervavimo ženklas 5">
            <a:extLst>
              <a:ext uri="{FF2B5EF4-FFF2-40B4-BE49-F238E27FC236}">
                <a16:creationId xmlns:a16="http://schemas.microsoft.com/office/drawing/2014/main" id="{371814D4-3178-4F9C-9C90-4CA390996B32}"/>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230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8EE2561-C797-40C8-A90A-6631434693FF}"/>
              </a:ext>
            </a:extLst>
          </p:cNvPr>
          <p:cNvSpPr>
            <a:spLocks noGrp="1"/>
          </p:cNvSpPr>
          <p:nvPr>
            <p:ph type="title"/>
          </p:nvPr>
        </p:nvSpPr>
        <p:spPr/>
        <p:txBody>
          <a:bodyPr/>
          <a:lstStyle/>
          <a:p>
            <a:r>
              <a:rPr lang="lt-LT"/>
              <a:t>Spustelėję redaguokite stilių</a:t>
            </a:r>
            <a:endParaRPr lang="en-US"/>
          </a:p>
        </p:txBody>
      </p:sp>
      <p:sp>
        <p:nvSpPr>
          <p:cNvPr id="3" name="Turinio vietos rezervavimo ženklas 2">
            <a:extLst>
              <a:ext uri="{FF2B5EF4-FFF2-40B4-BE49-F238E27FC236}">
                <a16:creationId xmlns:a16="http://schemas.microsoft.com/office/drawing/2014/main" id="{431FAEB7-D003-40A6-A924-C5946E0E226E}"/>
              </a:ext>
            </a:extLst>
          </p:cNvPr>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a:extLst>
              <a:ext uri="{FF2B5EF4-FFF2-40B4-BE49-F238E27FC236}">
                <a16:creationId xmlns:a16="http://schemas.microsoft.com/office/drawing/2014/main" id="{DEC1DACE-7543-4DAE-A9AC-C0095FFDB376}"/>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DC133C64-C9A6-4A99-8DC9-C7A1B415F83A}"/>
              </a:ext>
            </a:extLst>
          </p:cNvPr>
          <p:cNvSpPr>
            <a:spLocks noGrp="1"/>
          </p:cNvSpPr>
          <p:nvPr>
            <p:ph type="ftr" sz="quarter" idx="11"/>
          </p:nvPr>
        </p:nvSpPr>
        <p:spPr/>
        <p:txBody>
          <a:bodyPr/>
          <a:lstStyle/>
          <a:p>
            <a:endParaRPr lang="en-US"/>
          </a:p>
        </p:txBody>
      </p:sp>
      <p:sp>
        <p:nvSpPr>
          <p:cNvPr id="6" name="Skaidrės numerio vietos rezervavimo ženklas 5">
            <a:extLst>
              <a:ext uri="{FF2B5EF4-FFF2-40B4-BE49-F238E27FC236}">
                <a16:creationId xmlns:a16="http://schemas.microsoft.com/office/drawing/2014/main" id="{46AEF9B4-7193-4AB5-8AA2-B6164B74B64A}"/>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232003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B55BE4D-8211-4E0D-BD53-8A77F9E08A9D}"/>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endParaRPr lang="en-US"/>
          </a:p>
        </p:txBody>
      </p:sp>
      <p:sp>
        <p:nvSpPr>
          <p:cNvPr id="3" name="Teksto vietos rezervavimo ženklas 2">
            <a:extLst>
              <a:ext uri="{FF2B5EF4-FFF2-40B4-BE49-F238E27FC236}">
                <a16:creationId xmlns:a16="http://schemas.microsoft.com/office/drawing/2014/main" id="{75392352-F75A-42E9-A0F2-C48BF87D44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Redaguokite šablono teksto stilius</a:t>
            </a:r>
          </a:p>
        </p:txBody>
      </p:sp>
      <p:sp>
        <p:nvSpPr>
          <p:cNvPr id="4" name="Datos vietos rezervavimo ženklas 3">
            <a:extLst>
              <a:ext uri="{FF2B5EF4-FFF2-40B4-BE49-F238E27FC236}">
                <a16:creationId xmlns:a16="http://schemas.microsoft.com/office/drawing/2014/main" id="{9AC49A94-25DA-4AD5-A56B-71A8E06232F0}"/>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E8BC9FF2-B353-43D4-A99F-75926DCFF083}"/>
              </a:ext>
            </a:extLst>
          </p:cNvPr>
          <p:cNvSpPr>
            <a:spLocks noGrp="1"/>
          </p:cNvSpPr>
          <p:nvPr>
            <p:ph type="ftr" sz="quarter" idx="11"/>
          </p:nvPr>
        </p:nvSpPr>
        <p:spPr/>
        <p:txBody>
          <a:bodyPr/>
          <a:lstStyle/>
          <a:p>
            <a:endParaRPr lang="en-US"/>
          </a:p>
        </p:txBody>
      </p:sp>
      <p:sp>
        <p:nvSpPr>
          <p:cNvPr id="6" name="Skaidrės numerio vietos rezervavimo ženklas 5">
            <a:extLst>
              <a:ext uri="{FF2B5EF4-FFF2-40B4-BE49-F238E27FC236}">
                <a16:creationId xmlns:a16="http://schemas.microsoft.com/office/drawing/2014/main" id="{211672E1-8F6F-4FC9-89F6-B8DA5E984E10}"/>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284172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944839-21CE-4EDB-8FE9-E3DA08C6649E}"/>
              </a:ext>
            </a:extLst>
          </p:cNvPr>
          <p:cNvSpPr>
            <a:spLocks noGrp="1"/>
          </p:cNvSpPr>
          <p:nvPr>
            <p:ph type="title"/>
          </p:nvPr>
        </p:nvSpPr>
        <p:spPr/>
        <p:txBody>
          <a:bodyPr/>
          <a:lstStyle/>
          <a:p>
            <a:r>
              <a:rPr lang="lt-LT"/>
              <a:t>Spustelėję redaguokite stilių</a:t>
            </a:r>
            <a:endParaRPr lang="en-US"/>
          </a:p>
        </p:txBody>
      </p:sp>
      <p:sp>
        <p:nvSpPr>
          <p:cNvPr id="3" name="Turinio vietos rezervavimo ženklas 2">
            <a:extLst>
              <a:ext uri="{FF2B5EF4-FFF2-40B4-BE49-F238E27FC236}">
                <a16:creationId xmlns:a16="http://schemas.microsoft.com/office/drawing/2014/main" id="{2628B8D3-A67B-4E20-94EC-10FC6D1E5840}"/>
              </a:ext>
            </a:extLst>
          </p:cNvPr>
          <p:cNvSpPr>
            <a:spLocks noGrp="1"/>
          </p:cNvSpPr>
          <p:nvPr>
            <p:ph sz="half" idx="1"/>
          </p:nvPr>
        </p:nvSpPr>
        <p:spPr>
          <a:xfrm>
            <a:off x="838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urinio vietos rezervavimo ženklas 3">
            <a:extLst>
              <a:ext uri="{FF2B5EF4-FFF2-40B4-BE49-F238E27FC236}">
                <a16:creationId xmlns:a16="http://schemas.microsoft.com/office/drawing/2014/main" id="{9566501A-E1AA-47E5-9958-B97ACD723E99}"/>
              </a:ext>
            </a:extLst>
          </p:cNvPr>
          <p:cNvSpPr>
            <a:spLocks noGrp="1"/>
          </p:cNvSpPr>
          <p:nvPr>
            <p:ph sz="half" idx="2"/>
          </p:nvPr>
        </p:nvSpPr>
        <p:spPr>
          <a:xfrm>
            <a:off x="6172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Datos vietos rezervavimo ženklas 4">
            <a:extLst>
              <a:ext uri="{FF2B5EF4-FFF2-40B4-BE49-F238E27FC236}">
                <a16:creationId xmlns:a16="http://schemas.microsoft.com/office/drawing/2014/main" id="{5BC5485B-FF71-448C-8BB6-8D727A1D43F9}"/>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6" name="Poraštės vietos rezervavimo ženklas 5">
            <a:extLst>
              <a:ext uri="{FF2B5EF4-FFF2-40B4-BE49-F238E27FC236}">
                <a16:creationId xmlns:a16="http://schemas.microsoft.com/office/drawing/2014/main" id="{EC2DC661-3B01-4601-9EE1-55F2DA2C1D25}"/>
              </a:ext>
            </a:extLst>
          </p:cNvPr>
          <p:cNvSpPr>
            <a:spLocks noGrp="1"/>
          </p:cNvSpPr>
          <p:nvPr>
            <p:ph type="ftr" sz="quarter" idx="11"/>
          </p:nvPr>
        </p:nvSpPr>
        <p:spPr/>
        <p:txBody>
          <a:bodyPr/>
          <a:lstStyle/>
          <a:p>
            <a:endParaRPr lang="en-US"/>
          </a:p>
        </p:txBody>
      </p:sp>
      <p:sp>
        <p:nvSpPr>
          <p:cNvPr id="7" name="Skaidrės numerio vietos rezervavimo ženklas 6">
            <a:extLst>
              <a:ext uri="{FF2B5EF4-FFF2-40B4-BE49-F238E27FC236}">
                <a16:creationId xmlns:a16="http://schemas.microsoft.com/office/drawing/2014/main" id="{B7D7B161-D023-4921-97A0-EE70C911652E}"/>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371487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31F1F6C-D222-408E-A327-6B822DA08234}"/>
              </a:ext>
            </a:extLst>
          </p:cNvPr>
          <p:cNvSpPr>
            <a:spLocks noGrp="1"/>
          </p:cNvSpPr>
          <p:nvPr>
            <p:ph type="title"/>
          </p:nvPr>
        </p:nvSpPr>
        <p:spPr>
          <a:xfrm>
            <a:off x="839788" y="365125"/>
            <a:ext cx="10515600" cy="1325563"/>
          </a:xfrm>
        </p:spPr>
        <p:txBody>
          <a:bodyPr/>
          <a:lstStyle/>
          <a:p>
            <a:r>
              <a:rPr lang="lt-LT"/>
              <a:t>Spustelėję redaguokite stilių</a:t>
            </a:r>
            <a:endParaRPr lang="en-US"/>
          </a:p>
        </p:txBody>
      </p:sp>
      <p:sp>
        <p:nvSpPr>
          <p:cNvPr id="3" name="Teksto vietos rezervavimo ženklas 2">
            <a:extLst>
              <a:ext uri="{FF2B5EF4-FFF2-40B4-BE49-F238E27FC236}">
                <a16:creationId xmlns:a16="http://schemas.microsoft.com/office/drawing/2014/main" id="{61039C66-A92E-412E-8A4C-D3F90B78EC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Turinio vietos rezervavimo ženklas 3">
            <a:extLst>
              <a:ext uri="{FF2B5EF4-FFF2-40B4-BE49-F238E27FC236}">
                <a16:creationId xmlns:a16="http://schemas.microsoft.com/office/drawing/2014/main" id="{B46376AC-7A90-4644-95D8-65BBDB50DE5A}"/>
              </a:ext>
            </a:extLst>
          </p:cNvPr>
          <p:cNvSpPr>
            <a:spLocks noGrp="1"/>
          </p:cNvSpPr>
          <p:nvPr>
            <p:ph sz="half" idx="2"/>
          </p:nvPr>
        </p:nvSpPr>
        <p:spPr>
          <a:xfrm>
            <a:off x="839788" y="2505075"/>
            <a:ext cx="5157787"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Teksto vietos rezervavimo ženklas 4">
            <a:extLst>
              <a:ext uri="{FF2B5EF4-FFF2-40B4-BE49-F238E27FC236}">
                <a16:creationId xmlns:a16="http://schemas.microsoft.com/office/drawing/2014/main" id="{0789274B-CABB-440B-B52B-6B0112AA81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Turinio vietos rezervavimo ženklas 5">
            <a:extLst>
              <a:ext uri="{FF2B5EF4-FFF2-40B4-BE49-F238E27FC236}">
                <a16:creationId xmlns:a16="http://schemas.microsoft.com/office/drawing/2014/main" id="{BA5896C0-07A6-460B-ABC0-001DDEDC984D}"/>
              </a:ext>
            </a:extLst>
          </p:cNvPr>
          <p:cNvSpPr>
            <a:spLocks noGrp="1"/>
          </p:cNvSpPr>
          <p:nvPr>
            <p:ph sz="quarter" idx="4"/>
          </p:nvPr>
        </p:nvSpPr>
        <p:spPr>
          <a:xfrm>
            <a:off x="6172200" y="2505075"/>
            <a:ext cx="5183188"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7" name="Datos vietos rezervavimo ženklas 6">
            <a:extLst>
              <a:ext uri="{FF2B5EF4-FFF2-40B4-BE49-F238E27FC236}">
                <a16:creationId xmlns:a16="http://schemas.microsoft.com/office/drawing/2014/main" id="{8373F915-4FAF-4CA5-AE3F-8AABC54B8AAB}"/>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8" name="Poraštės vietos rezervavimo ženklas 7">
            <a:extLst>
              <a:ext uri="{FF2B5EF4-FFF2-40B4-BE49-F238E27FC236}">
                <a16:creationId xmlns:a16="http://schemas.microsoft.com/office/drawing/2014/main" id="{5FDF2AE0-1F09-4D3B-A10E-7358886A0F80}"/>
              </a:ext>
            </a:extLst>
          </p:cNvPr>
          <p:cNvSpPr>
            <a:spLocks noGrp="1"/>
          </p:cNvSpPr>
          <p:nvPr>
            <p:ph type="ftr" sz="quarter" idx="11"/>
          </p:nvPr>
        </p:nvSpPr>
        <p:spPr/>
        <p:txBody>
          <a:bodyPr/>
          <a:lstStyle/>
          <a:p>
            <a:endParaRPr lang="en-US"/>
          </a:p>
        </p:txBody>
      </p:sp>
      <p:sp>
        <p:nvSpPr>
          <p:cNvPr id="9" name="Skaidrės numerio vietos rezervavimo ženklas 8">
            <a:extLst>
              <a:ext uri="{FF2B5EF4-FFF2-40B4-BE49-F238E27FC236}">
                <a16:creationId xmlns:a16="http://schemas.microsoft.com/office/drawing/2014/main" id="{A76C085A-C4DB-46C8-B9D4-F43759760F75}"/>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66313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260F480-D1C3-4A22-A907-564EBE5A17F3}"/>
              </a:ext>
            </a:extLst>
          </p:cNvPr>
          <p:cNvSpPr>
            <a:spLocks noGrp="1"/>
          </p:cNvSpPr>
          <p:nvPr>
            <p:ph type="title"/>
          </p:nvPr>
        </p:nvSpPr>
        <p:spPr/>
        <p:txBody>
          <a:bodyPr/>
          <a:lstStyle/>
          <a:p>
            <a:r>
              <a:rPr lang="lt-LT"/>
              <a:t>Spustelėję redaguokite stilių</a:t>
            </a:r>
            <a:endParaRPr lang="en-US"/>
          </a:p>
        </p:txBody>
      </p:sp>
      <p:sp>
        <p:nvSpPr>
          <p:cNvPr id="3" name="Datos vietos rezervavimo ženklas 2">
            <a:extLst>
              <a:ext uri="{FF2B5EF4-FFF2-40B4-BE49-F238E27FC236}">
                <a16:creationId xmlns:a16="http://schemas.microsoft.com/office/drawing/2014/main" id="{D006F679-FBC0-442D-8B44-D0AE63FF066B}"/>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4" name="Poraštės vietos rezervavimo ženklas 3">
            <a:extLst>
              <a:ext uri="{FF2B5EF4-FFF2-40B4-BE49-F238E27FC236}">
                <a16:creationId xmlns:a16="http://schemas.microsoft.com/office/drawing/2014/main" id="{03B16492-E664-44F2-A0E1-37247FF7F631}"/>
              </a:ext>
            </a:extLst>
          </p:cNvPr>
          <p:cNvSpPr>
            <a:spLocks noGrp="1"/>
          </p:cNvSpPr>
          <p:nvPr>
            <p:ph type="ftr" sz="quarter" idx="11"/>
          </p:nvPr>
        </p:nvSpPr>
        <p:spPr/>
        <p:txBody>
          <a:bodyPr/>
          <a:lstStyle/>
          <a:p>
            <a:endParaRPr lang="en-US"/>
          </a:p>
        </p:txBody>
      </p:sp>
      <p:sp>
        <p:nvSpPr>
          <p:cNvPr id="5" name="Skaidrės numerio vietos rezervavimo ženklas 4">
            <a:extLst>
              <a:ext uri="{FF2B5EF4-FFF2-40B4-BE49-F238E27FC236}">
                <a16:creationId xmlns:a16="http://schemas.microsoft.com/office/drawing/2014/main" id="{F0E4F0A8-3492-4D8A-8668-3E14CFC30D27}"/>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341969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AB3F671C-47A4-4B7C-9BFA-8778611CCCFE}"/>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3" name="Poraštės vietos rezervavimo ženklas 2">
            <a:extLst>
              <a:ext uri="{FF2B5EF4-FFF2-40B4-BE49-F238E27FC236}">
                <a16:creationId xmlns:a16="http://schemas.microsoft.com/office/drawing/2014/main" id="{392A6B85-67CD-4BC9-84CC-F4817DECBDC1}"/>
              </a:ext>
            </a:extLst>
          </p:cNvPr>
          <p:cNvSpPr>
            <a:spLocks noGrp="1"/>
          </p:cNvSpPr>
          <p:nvPr>
            <p:ph type="ftr" sz="quarter" idx="11"/>
          </p:nvPr>
        </p:nvSpPr>
        <p:spPr/>
        <p:txBody>
          <a:bodyPr/>
          <a:lstStyle/>
          <a:p>
            <a:endParaRPr lang="en-US"/>
          </a:p>
        </p:txBody>
      </p:sp>
      <p:sp>
        <p:nvSpPr>
          <p:cNvPr id="4" name="Skaidrės numerio vietos rezervavimo ženklas 3">
            <a:extLst>
              <a:ext uri="{FF2B5EF4-FFF2-40B4-BE49-F238E27FC236}">
                <a16:creationId xmlns:a16="http://schemas.microsoft.com/office/drawing/2014/main" id="{61E75037-380E-4301-9A5D-AA6FE9DC802E}"/>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188393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A9CFEB2-7E08-477F-A4AA-CAF1C065838E}"/>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US"/>
          </a:p>
        </p:txBody>
      </p:sp>
      <p:sp>
        <p:nvSpPr>
          <p:cNvPr id="3" name="Turinio vietos rezervavimo ženklas 2">
            <a:extLst>
              <a:ext uri="{FF2B5EF4-FFF2-40B4-BE49-F238E27FC236}">
                <a16:creationId xmlns:a16="http://schemas.microsoft.com/office/drawing/2014/main" id="{064FEE1D-95BE-4108-8260-248BFD6111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eksto vietos rezervavimo ženklas 3">
            <a:extLst>
              <a:ext uri="{FF2B5EF4-FFF2-40B4-BE49-F238E27FC236}">
                <a16:creationId xmlns:a16="http://schemas.microsoft.com/office/drawing/2014/main" id="{E697B945-B018-43C7-8DB7-1D6E1A939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FE2B2E02-76FF-4EEB-97E3-8854356765D4}"/>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6" name="Poraštės vietos rezervavimo ženklas 5">
            <a:extLst>
              <a:ext uri="{FF2B5EF4-FFF2-40B4-BE49-F238E27FC236}">
                <a16:creationId xmlns:a16="http://schemas.microsoft.com/office/drawing/2014/main" id="{3C3BD8F5-34A6-4703-8A9B-AA29BD7730B2}"/>
              </a:ext>
            </a:extLst>
          </p:cNvPr>
          <p:cNvSpPr>
            <a:spLocks noGrp="1"/>
          </p:cNvSpPr>
          <p:nvPr>
            <p:ph type="ftr" sz="quarter" idx="11"/>
          </p:nvPr>
        </p:nvSpPr>
        <p:spPr/>
        <p:txBody>
          <a:bodyPr/>
          <a:lstStyle/>
          <a:p>
            <a:endParaRPr lang="en-US"/>
          </a:p>
        </p:txBody>
      </p:sp>
      <p:sp>
        <p:nvSpPr>
          <p:cNvPr id="7" name="Skaidrės numerio vietos rezervavimo ženklas 6">
            <a:extLst>
              <a:ext uri="{FF2B5EF4-FFF2-40B4-BE49-F238E27FC236}">
                <a16:creationId xmlns:a16="http://schemas.microsoft.com/office/drawing/2014/main" id="{64A83B08-3C6E-4370-B848-71AFAD986E5E}"/>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359580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E863A1B-F173-400A-8A65-D72FF63AA73D}"/>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US"/>
          </a:p>
        </p:txBody>
      </p:sp>
      <p:sp>
        <p:nvSpPr>
          <p:cNvPr id="3" name="Paveikslėlio vietos rezervavimo ženklas 2">
            <a:extLst>
              <a:ext uri="{FF2B5EF4-FFF2-40B4-BE49-F238E27FC236}">
                <a16:creationId xmlns:a16="http://schemas.microsoft.com/office/drawing/2014/main" id="{C1DB6F20-1BFE-4CFD-B195-E26F4FC7C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a:extLst>
              <a:ext uri="{FF2B5EF4-FFF2-40B4-BE49-F238E27FC236}">
                <a16:creationId xmlns:a16="http://schemas.microsoft.com/office/drawing/2014/main" id="{7C1369A3-511C-4CA2-BCE1-484E08BB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5F114B46-C603-4AD8-92B5-3478E6E51A53}"/>
              </a:ext>
            </a:extLst>
          </p:cNvPr>
          <p:cNvSpPr>
            <a:spLocks noGrp="1"/>
          </p:cNvSpPr>
          <p:nvPr>
            <p:ph type="dt" sz="half" idx="10"/>
          </p:nvPr>
        </p:nvSpPr>
        <p:spPr/>
        <p:txBody>
          <a:bodyPr/>
          <a:lstStyle/>
          <a:p>
            <a:fld id="{28799287-4DF8-46ED-BAA3-FC22208D25A9}" type="datetimeFigureOut">
              <a:rPr lang="en-US" smtClean="0"/>
              <a:t>2/9/2022</a:t>
            </a:fld>
            <a:endParaRPr lang="en-US"/>
          </a:p>
        </p:txBody>
      </p:sp>
      <p:sp>
        <p:nvSpPr>
          <p:cNvPr id="6" name="Poraštės vietos rezervavimo ženklas 5">
            <a:extLst>
              <a:ext uri="{FF2B5EF4-FFF2-40B4-BE49-F238E27FC236}">
                <a16:creationId xmlns:a16="http://schemas.microsoft.com/office/drawing/2014/main" id="{E7525974-2AFB-4F3D-8116-A574D73D9CAC}"/>
              </a:ext>
            </a:extLst>
          </p:cNvPr>
          <p:cNvSpPr>
            <a:spLocks noGrp="1"/>
          </p:cNvSpPr>
          <p:nvPr>
            <p:ph type="ftr" sz="quarter" idx="11"/>
          </p:nvPr>
        </p:nvSpPr>
        <p:spPr/>
        <p:txBody>
          <a:bodyPr/>
          <a:lstStyle/>
          <a:p>
            <a:endParaRPr lang="en-US"/>
          </a:p>
        </p:txBody>
      </p:sp>
      <p:sp>
        <p:nvSpPr>
          <p:cNvPr id="7" name="Skaidrės numerio vietos rezervavimo ženklas 6">
            <a:extLst>
              <a:ext uri="{FF2B5EF4-FFF2-40B4-BE49-F238E27FC236}">
                <a16:creationId xmlns:a16="http://schemas.microsoft.com/office/drawing/2014/main" id="{CDF51D3B-8F9B-4567-A841-E8DDDEDB1627}"/>
              </a:ext>
            </a:extLst>
          </p:cNvPr>
          <p:cNvSpPr>
            <a:spLocks noGrp="1"/>
          </p:cNvSpPr>
          <p:nvPr>
            <p:ph type="sldNum" sz="quarter" idx="12"/>
          </p:nvPr>
        </p:nvSpPr>
        <p:spPr/>
        <p:txBody>
          <a:bodyPr/>
          <a:lstStyle/>
          <a:p>
            <a:fld id="{2D21580C-6350-470F-B91A-F96F9623114F}" type="slidenum">
              <a:rPr lang="en-US" smtClean="0"/>
              <a:t>‹#›</a:t>
            </a:fld>
            <a:endParaRPr lang="en-US"/>
          </a:p>
        </p:txBody>
      </p:sp>
    </p:spTree>
    <p:extLst>
      <p:ext uri="{BB962C8B-B14F-4D97-AF65-F5344CB8AC3E}">
        <p14:creationId xmlns:p14="http://schemas.microsoft.com/office/powerpoint/2010/main" val="67311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A25CBC54-9516-446C-B1F6-E6F062C42E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endParaRPr lang="en-US"/>
          </a:p>
        </p:txBody>
      </p:sp>
      <p:sp>
        <p:nvSpPr>
          <p:cNvPr id="3" name="Teksto vietos rezervavimo ženklas 2">
            <a:extLst>
              <a:ext uri="{FF2B5EF4-FFF2-40B4-BE49-F238E27FC236}">
                <a16:creationId xmlns:a16="http://schemas.microsoft.com/office/drawing/2014/main" id="{8AA1AE71-296E-48A0-AD8D-C88822A1A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a:extLst>
              <a:ext uri="{FF2B5EF4-FFF2-40B4-BE49-F238E27FC236}">
                <a16:creationId xmlns:a16="http://schemas.microsoft.com/office/drawing/2014/main" id="{5A275FD7-D3FC-4B97-AC0F-E46E2419BE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99287-4DF8-46ED-BAA3-FC22208D25A9}" type="datetimeFigureOut">
              <a:rPr lang="en-US" smtClean="0"/>
              <a:t>2/9/2022</a:t>
            </a:fld>
            <a:endParaRPr lang="en-US"/>
          </a:p>
        </p:txBody>
      </p:sp>
      <p:sp>
        <p:nvSpPr>
          <p:cNvPr id="5" name="Poraštės vietos rezervavimo ženklas 4">
            <a:extLst>
              <a:ext uri="{FF2B5EF4-FFF2-40B4-BE49-F238E27FC236}">
                <a16:creationId xmlns:a16="http://schemas.microsoft.com/office/drawing/2014/main" id="{6F020715-4B0F-4C58-B78A-CC3468494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a:extLst>
              <a:ext uri="{FF2B5EF4-FFF2-40B4-BE49-F238E27FC236}">
                <a16:creationId xmlns:a16="http://schemas.microsoft.com/office/drawing/2014/main" id="{E4F166CA-3512-4C36-90E4-D865DDDF8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1580C-6350-470F-B91A-F96F9623114F}" type="slidenum">
              <a:rPr lang="en-US" smtClean="0"/>
              <a:t>‹#›</a:t>
            </a:fld>
            <a:endParaRPr lang="en-US"/>
          </a:p>
        </p:txBody>
      </p:sp>
    </p:spTree>
    <p:extLst>
      <p:ext uri="{BB962C8B-B14F-4D97-AF65-F5344CB8AC3E}">
        <p14:creationId xmlns:p14="http://schemas.microsoft.com/office/powerpoint/2010/main" val="2066241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aiva.maciuliene@go.kauko.lt"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mailto:rita.juchnevi&#269;iene@go.kauko.l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2E84B28-F572-4FF2-BAA9-0441FD73AA5E}"/>
              </a:ext>
            </a:extLst>
          </p:cNvPr>
          <p:cNvSpPr>
            <a:spLocks noGrp="1"/>
          </p:cNvSpPr>
          <p:nvPr>
            <p:ph type="ctrTitle"/>
          </p:nvPr>
        </p:nvSpPr>
        <p:spPr>
          <a:xfrm>
            <a:off x="1524000" y="2053390"/>
            <a:ext cx="9144000" cy="2542673"/>
          </a:xfrm>
        </p:spPr>
        <p:txBody>
          <a:bodyPr>
            <a:normAutofit/>
          </a:bodyPr>
          <a:lstStyle/>
          <a:p>
            <a:r>
              <a:rPr lang="lt-LT" sz="4000" dirty="0"/>
              <a:t>Negalią turinčių vaikų burnos sveikatos gerinimo programa</a:t>
            </a:r>
            <a:br>
              <a:rPr lang="lt-LT" sz="4000" dirty="0"/>
            </a:br>
            <a:br>
              <a:rPr lang="lt-LT" sz="4000" dirty="0"/>
            </a:br>
            <a:br>
              <a:rPr lang="lt-LT" sz="2200" dirty="0"/>
            </a:br>
            <a:r>
              <a:rPr lang="lt-LT" sz="2200" dirty="0"/>
              <a:t> 2022 02 04</a:t>
            </a:r>
            <a:endParaRPr lang="en-US" sz="2200" dirty="0"/>
          </a:p>
        </p:txBody>
      </p:sp>
      <p:pic>
        <p:nvPicPr>
          <p:cNvPr id="4" name="Paveikslėlis 3">
            <a:extLst>
              <a:ext uri="{FF2B5EF4-FFF2-40B4-BE49-F238E27FC236}">
                <a16:creationId xmlns:a16="http://schemas.microsoft.com/office/drawing/2014/main" id="{FEB7D93D-44F2-4D24-8A97-005C66C0E165}"/>
              </a:ext>
            </a:extLst>
          </p:cNvPr>
          <p:cNvPicPr>
            <a:picLocks noChangeAspect="1"/>
          </p:cNvPicPr>
          <p:nvPr/>
        </p:nvPicPr>
        <p:blipFill>
          <a:blip r:embed="rId2"/>
          <a:stretch>
            <a:fillRect/>
          </a:stretch>
        </p:blipFill>
        <p:spPr>
          <a:xfrm>
            <a:off x="6031831" y="352926"/>
            <a:ext cx="4533810" cy="1388812"/>
          </a:xfrm>
          <a:prstGeom prst="rect">
            <a:avLst/>
          </a:prstGeom>
        </p:spPr>
      </p:pic>
      <p:sp>
        <p:nvSpPr>
          <p:cNvPr id="3" name="Antrinis pavadinimas 2">
            <a:extLst>
              <a:ext uri="{FF2B5EF4-FFF2-40B4-BE49-F238E27FC236}">
                <a16:creationId xmlns:a16="http://schemas.microsoft.com/office/drawing/2014/main" id="{5050C3A9-4522-4D56-A6DA-6B2A4F7FCDF2}"/>
              </a:ext>
            </a:extLst>
          </p:cNvPr>
          <p:cNvSpPr>
            <a:spLocks noGrp="1"/>
          </p:cNvSpPr>
          <p:nvPr>
            <p:ph type="subTitle" idx="1"/>
          </p:nvPr>
        </p:nvSpPr>
        <p:spPr>
          <a:xfrm>
            <a:off x="1524000" y="449180"/>
            <a:ext cx="9144000" cy="866274"/>
          </a:xfrm>
        </p:spPr>
        <p:txBody>
          <a:bodyPr/>
          <a:lstStyle/>
          <a:p>
            <a:endParaRPr lang="en-US" dirty="0"/>
          </a:p>
        </p:txBody>
      </p:sp>
    </p:spTree>
    <p:extLst>
      <p:ext uri="{BB962C8B-B14F-4D97-AF65-F5344CB8AC3E}">
        <p14:creationId xmlns:p14="http://schemas.microsoft.com/office/powerpoint/2010/main" val="3232117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142235F-25F0-4730-8F0D-4189BF7ACE9F}"/>
              </a:ext>
            </a:extLst>
          </p:cNvPr>
          <p:cNvSpPr>
            <a:spLocks noGrp="1"/>
          </p:cNvSpPr>
          <p:nvPr>
            <p:ph type="title"/>
          </p:nvPr>
        </p:nvSpPr>
        <p:spPr/>
        <p:txBody>
          <a:bodyPr/>
          <a:lstStyle/>
          <a:p>
            <a:endParaRPr lang="lt-LT"/>
          </a:p>
        </p:txBody>
      </p:sp>
      <p:graphicFrame>
        <p:nvGraphicFramePr>
          <p:cNvPr id="4" name="Turinio vietos rezervavimo ženklas 3">
            <a:extLst>
              <a:ext uri="{FF2B5EF4-FFF2-40B4-BE49-F238E27FC236}">
                <a16:creationId xmlns:a16="http://schemas.microsoft.com/office/drawing/2014/main" id="{F7091B5E-5BDC-4DA0-8066-90493669D207}"/>
              </a:ext>
            </a:extLst>
          </p:cNvPr>
          <p:cNvGraphicFramePr>
            <a:graphicFrameLocks noGrp="1"/>
          </p:cNvGraphicFramePr>
          <p:nvPr>
            <p:ph idx="1"/>
            <p:extLst>
              <p:ext uri="{D42A27DB-BD31-4B8C-83A1-F6EECF244321}">
                <p14:modId xmlns:p14="http://schemas.microsoft.com/office/powerpoint/2010/main" val="2111632860"/>
              </p:ext>
            </p:extLst>
          </p:nvPr>
        </p:nvGraphicFramePr>
        <p:xfrm>
          <a:off x="-1180214" y="-838200"/>
          <a:ext cx="14505689" cy="8236141"/>
        </p:xfrm>
        <a:graphic>
          <a:graphicData uri="http://schemas.openxmlformats.org/drawingml/2006/table">
            <a:tbl>
              <a:tblPr firstRow="1" bandRow="1">
                <a:tableStyleId>{5C22544A-7EE6-4342-B048-85BDC9FD1C3A}</a:tableStyleId>
              </a:tblPr>
              <a:tblGrid>
                <a:gridCol w="4840989">
                  <a:extLst>
                    <a:ext uri="{9D8B030D-6E8A-4147-A177-3AD203B41FA5}">
                      <a16:colId xmlns:a16="http://schemas.microsoft.com/office/drawing/2014/main" val="2966788139"/>
                    </a:ext>
                  </a:extLst>
                </a:gridCol>
                <a:gridCol w="4832350">
                  <a:extLst>
                    <a:ext uri="{9D8B030D-6E8A-4147-A177-3AD203B41FA5}">
                      <a16:colId xmlns:a16="http://schemas.microsoft.com/office/drawing/2014/main" val="3073800707"/>
                    </a:ext>
                  </a:extLst>
                </a:gridCol>
                <a:gridCol w="4832350">
                  <a:extLst>
                    <a:ext uri="{9D8B030D-6E8A-4147-A177-3AD203B41FA5}">
                      <a16:colId xmlns:a16="http://schemas.microsoft.com/office/drawing/2014/main" val="1750811083"/>
                    </a:ext>
                  </a:extLst>
                </a:gridCol>
              </a:tblGrid>
              <a:tr h="881959">
                <a:tc>
                  <a:txBody>
                    <a:bodyPr/>
                    <a:lstStyle/>
                    <a:p>
                      <a:pPr algn="ctr">
                        <a:lnSpc>
                          <a:spcPct val="115000"/>
                        </a:lnSpc>
                        <a:spcAft>
                          <a:spcPts val="0"/>
                        </a:spcAft>
                      </a:pPr>
                      <a:r>
                        <a:rPr lang="lt-LT" sz="1200" b="1">
                          <a:effectLst/>
                          <a:latin typeface="Times New Roman" panose="02020603050405020304" pitchFamily="18" charset="0"/>
                          <a:ea typeface="Calibri" panose="020F0502020204030204" pitchFamily="34" charset="0"/>
                          <a:cs typeface="Times New Roman" panose="02020603050405020304" pitchFamily="18" charset="0"/>
                        </a:rPr>
                        <a:t>Uždaviniai</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200" b="1">
                          <a:effectLst/>
                          <a:latin typeface="Times New Roman" panose="02020603050405020304" pitchFamily="18" charset="0"/>
                          <a:ea typeface="Calibri" panose="020F0502020204030204" pitchFamily="34" charset="0"/>
                          <a:cs typeface="Times New Roman" panose="02020603050405020304" pitchFamily="18" charset="0"/>
                        </a:rPr>
                        <a:t>Veiklos pavadinimas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200" b="1" dirty="0">
                          <a:effectLst/>
                          <a:latin typeface="Times New Roman" panose="02020603050405020304" pitchFamily="18" charset="0"/>
                          <a:ea typeface="Calibri" panose="020F0502020204030204" pitchFamily="34" charset="0"/>
                          <a:cs typeface="Times New Roman" panose="02020603050405020304" pitchFamily="18" charset="0"/>
                        </a:rPr>
                        <a:t>Laukiami rezultatai</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0860535"/>
                  </a:ext>
                </a:extLst>
              </a:tr>
              <a:tr h="905638">
                <a:tc>
                  <a:txBody>
                    <a:bodyPr/>
                    <a:lstStyle/>
                    <a:p>
                      <a:pPr algn="just">
                        <a:lnSpc>
                          <a:spcPct val="115000"/>
                        </a:lnSpc>
                        <a:spcAft>
                          <a:spcPts val="0"/>
                        </a:spcAft>
                      </a:pPr>
                      <a:r>
                        <a:rPr lang="lt-LT" sz="1100" b="1" dirty="0">
                          <a:effectLst/>
                          <a:latin typeface="Times New Roman" panose="02020603050405020304" pitchFamily="18" charset="0"/>
                          <a:ea typeface="Calibri" panose="020F0502020204030204" pitchFamily="34" charset="0"/>
                          <a:cs typeface="Times New Roman" panose="02020603050405020304" pitchFamily="18" charset="0"/>
                        </a:rPr>
                        <a:t>Supažindinti burnos priežiūros specialistus bei gydytojus odontologus su burnos ligų profilaktikos galimybėmis</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Konsultacijų/paskaitų ciklas burnos priežiūros specialistams, bei gydytojams odontologams</a:t>
                      </a:r>
                    </a:p>
                  </a:txBody>
                  <a:tcPr marL="68580" marR="68580" marT="0" marB="0"/>
                </a:tc>
                <a:tc>
                  <a:txBody>
                    <a:bodyPr/>
                    <a:lstStyle/>
                    <a:p>
                      <a:pPr algn="just">
                        <a:lnSpc>
                          <a:spcPct val="115000"/>
                        </a:lnSpc>
                        <a:spcAft>
                          <a:spcPts val="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Paskaitų ciklas planuojamas vienas nuotoliu </a:t>
                      </a:r>
                      <a:r>
                        <a:rPr lang="lt-LT" sz="1100" dirty="0" err="1">
                          <a:effectLst/>
                          <a:latin typeface="Times New Roman" panose="02020603050405020304" pitchFamily="18" charset="0"/>
                          <a:ea typeface="Calibri" panose="020F0502020204030204" pitchFamily="34" charset="0"/>
                          <a:cs typeface="Times New Roman" panose="02020603050405020304" pitchFamily="18" charset="0"/>
                        </a:rPr>
                        <a:t>Zoom</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platformoje, tikslu supažindinti specialistus, dalyvausiančius programos įgyvendinime, su negalią turinčių vaikų burnos sveikata, burnos ligų paplitimu bei burnos ligų profilaktikos priemonėmis</a:t>
                      </a:r>
                    </a:p>
                  </a:txBody>
                  <a:tcPr marL="68580" marR="68580" marT="0" marB="0"/>
                </a:tc>
                <a:extLst>
                  <a:ext uri="{0D108BD9-81ED-4DB2-BD59-A6C34878D82A}">
                    <a16:rowId xmlns:a16="http://schemas.microsoft.com/office/drawing/2014/main" val="2826189647"/>
                  </a:ext>
                </a:extLst>
              </a:tr>
              <a:tr h="1365727">
                <a:tc>
                  <a:txBody>
                    <a:bodyPr/>
                    <a:lstStyle/>
                    <a:p>
                      <a:pPr>
                        <a:lnSpc>
                          <a:spcPct val="115000"/>
                        </a:lnSpc>
                        <a:spcAft>
                          <a:spcPts val="0"/>
                        </a:spcAft>
                      </a:pPr>
                      <a:r>
                        <a:rPr lang="lt-LT" sz="1100" b="1" dirty="0">
                          <a:effectLst/>
                          <a:latin typeface="Times New Roman" panose="02020603050405020304" pitchFamily="18" charset="0"/>
                          <a:ea typeface="Calibri" panose="020F0502020204030204" pitchFamily="34" charset="0"/>
                          <a:cs typeface="Times New Roman" panose="02020603050405020304" pitchFamily="18" charset="0"/>
                        </a:rPr>
                        <a:t>Aptarti su negalią turinčius vaikus auginančių šeimos nariais  esamą burnos ligų situaciją Lietuvoje ir kitose šalyse</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Profilaktikos programa</a:t>
                      </a:r>
                    </a:p>
                    <a:p>
                      <a:pPr>
                        <a:lnSpc>
                          <a:spcPct val="115000"/>
                        </a:lnSpc>
                        <a:spcAft>
                          <a:spcPts val="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0"/>
                        </a:spcAft>
                      </a:pPr>
                      <a:r>
                        <a:rPr lang="lt-LT" sz="1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lt-LT" sz="1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Susitikimas su tėveliais ir globėjais numatomas nuotoliu </a:t>
                      </a:r>
                      <a:r>
                        <a:rPr lang="lt-LT" sz="1100" dirty="0" err="1">
                          <a:effectLst/>
                          <a:latin typeface="Times New Roman" panose="02020603050405020304" pitchFamily="18" charset="0"/>
                          <a:ea typeface="Calibri" panose="020F0502020204030204" pitchFamily="34" charset="0"/>
                          <a:cs typeface="Times New Roman" panose="02020603050405020304" pitchFamily="18" charset="0"/>
                        </a:rPr>
                        <a:t>Zoom</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platformoje (1 dienos trukmės). Viso organizuojami nuotoliniai </a:t>
                      </a:r>
                      <a:r>
                        <a:rPr lang="lt-LT" sz="1100" b="1" dirty="0">
                          <a:effectLst/>
                          <a:latin typeface="Times New Roman" panose="02020603050405020304" pitchFamily="18" charset="0"/>
                          <a:ea typeface="Calibri" panose="020F0502020204030204" pitchFamily="34" charset="0"/>
                          <a:cs typeface="Times New Roman" panose="02020603050405020304" pitchFamily="18" charset="0"/>
                        </a:rPr>
                        <a:t>5</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susitikimai, kuriuose dalyvaus: 10 </a:t>
                      </a: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po 1 burnos priežiūros specialistas bei 1 gydytojas odontologas (viso 2 ) iš skirtingų LROR teritorinių skyrių. Susitikimo metu bus pristatoma su burnos sveikata susijusi situacija Lietuvoje, programos tikslas, uždaviniai ir laukiami rezultatai.</a:t>
                      </a:r>
                    </a:p>
                  </a:txBody>
                  <a:tcPr marL="68580" marR="68580" marT="0" marB="0"/>
                </a:tc>
                <a:extLst>
                  <a:ext uri="{0D108BD9-81ED-4DB2-BD59-A6C34878D82A}">
                    <a16:rowId xmlns:a16="http://schemas.microsoft.com/office/drawing/2014/main" val="2243731591"/>
                  </a:ext>
                </a:extLst>
              </a:tr>
              <a:tr h="1825816">
                <a:tc>
                  <a:txBody>
                    <a:bodyPr/>
                    <a:lstStyle/>
                    <a:p>
                      <a:pPr>
                        <a:lnSpc>
                          <a:spcPct val="115000"/>
                        </a:lnSpc>
                        <a:spcAft>
                          <a:spcPts val="1000"/>
                        </a:spcAft>
                      </a:pPr>
                      <a:r>
                        <a:rPr lang="lt-LT" sz="1100" b="1" dirty="0">
                          <a:effectLst/>
                          <a:latin typeface="Calibri" panose="020F0502020204030204" pitchFamily="34" charset="0"/>
                          <a:ea typeface="Calibri" panose="020F0502020204030204" pitchFamily="34" charset="0"/>
                          <a:cs typeface="Times New Roman" panose="02020603050405020304" pitchFamily="18" charset="0"/>
                        </a:rPr>
                        <a:t>Plėtoti mobiliųjų paslaugų teikimą vaikams turintiems įvairią negalią teritoriniu ir nacionaliniu lygmeniu.</a:t>
                      </a:r>
                      <a:r>
                        <a:rPr lang="lt-LT" sz="1100" dirty="0">
                          <a:effectLst/>
                          <a:latin typeface="Calibri" panose="020F0502020204030204" pitchFamily="34" charset="0"/>
                          <a:ea typeface="Calibri" panose="020F0502020204030204" pitchFamily="34" charset="0"/>
                          <a:cs typeface="Times New Roman" panose="02020603050405020304" pitchFamily="18" charset="0"/>
                        </a:rPr>
                        <a:t> </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Konsultacijų/paskaitų ciklas vaikų šeimos nariams burnos sveikatos išsaugojimo ir stiprinimo klausimais.</a:t>
                      </a:r>
                    </a:p>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10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Bus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organizuojamas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susitikimas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suplanuotoje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vietoje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pravedant</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edukacinius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praktinius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demonstracinius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užsiėmimus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vaikams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turintiems negalią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šeimos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naria</a:t>
                      </a:r>
                      <a:r>
                        <a:rPr lang="lt-LT" sz="1100" dirty="0" err="1">
                          <a:effectLst/>
                          <a:latin typeface="Times New Roman" panose="02020603050405020304" pitchFamily="18" charset="0"/>
                          <a:ea typeface="Calibri" panose="020F0502020204030204" pitchFamily="34" charset="0"/>
                          <a:cs typeface="Times New Roman" panose="02020603050405020304" pitchFamily="18" charset="0"/>
                        </a:rPr>
                        <a:t>ms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Užsiėmimuose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dalyvauja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Kolegijų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studentai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specialistai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bei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gydytojai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odontologai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specialistai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studentai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Užsiėmimo trukmė – 2 val. Artimieji išmoks prižiūrėti  vaikų, turinčių negalią, burnos ertmę, susipažins su naudojamų burnos priežiūros priemonių parinkimu bei tinkamais individualios burnos higienos principais. Užsiėmimai bus organizuojami savivaldybių ar asociacijų priskirtose patalpose. </a:t>
                      </a:r>
                    </a:p>
                  </a:txBody>
                  <a:tcPr marL="68580" marR="68580" marT="0" marB="0"/>
                </a:tc>
                <a:extLst>
                  <a:ext uri="{0D108BD9-81ED-4DB2-BD59-A6C34878D82A}">
                    <a16:rowId xmlns:a16="http://schemas.microsoft.com/office/drawing/2014/main" val="313043777"/>
                  </a:ext>
                </a:extLst>
              </a:tr>
              <a:tr h="1431185">
                <a:tc>
                  <a:txBody>
                    <a:bodyPr/>
                    <a:lstStyle/>
                    <a:p>
                      <a:pPr>
                        <a:lnSpc>
                          <a:spcPct val="115000"/>
                        </a:lnSpc>
                        <a:spcAft>
                          <a:spcPts val="1000"/>
                        </a:spcAft>
                      </a:pPr>
                      <a:r>
                        <a:rPr lang="lt-LT" sz="1100" b="1" dirty="0">
                          <a:effectLst/>
                          <a:latin typeface="Calibri" panose="020F0502020204030204" pitchFamily="34" charset="0"/>
                          <a:ea typeface="Calibri" panose="020F0502020204030204" pitchFamily="34" charset="0"/>
                          <a:cs typeface="Times New Roman" panose="02020603050405020304" pitchFamily="18" charset="0"/>
                        </a:rPr>
                        <a:t>Konsultuoti negalią turinčių vaikų šeimas tinkamos burnos higienos ir mitybos klausimais, individualiai atsižvelgiant į skirtingas klinikines situacijas</a:t>
                      </a:r>
                      <a:r>
                        <a:rPr lang="lt-LT" sz="1100" dirty="0">
                          <a:effectLst/>
                          <a:latin typeface="Calibri" panose="020F0502020204030204" pitchFamily="34" charset="0"/>
                          <a:ea typeface="Calibri" panose="020F0502020204030204" pitchFamily="34" charset="0"/>
                          <a:cs typeface="Times New Roman" panose="02020603050405020304" pitchFamily="18" charset="0"/>
                        </a:rPr>
                        <a:t> </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lt-LT" sz="1100">
                          <a:effectLst/>
                          <a:latin typeface="Times New Roman" panose="02020603050405020304" pitchFamily="18" charset="0"/>
                          <a:ea typeface="Calibri" panose="020F0502020204030204" pitchFamily="34" charset="0"/>
                          <a:cs typeface="Times New Roman" panose="02020603050405020304" pitchFamily="18" charset="0"/>
                        </a:rPr>
                        <a:t>Konsultacijų/paskaitų ciklas vaikų šeimos nariams burnos sveikatos išsaugojimo ir stiprinimo klausimais.</a:t>
                      </a:r>
                    </a:p>
                    <a:p>
                      <a:pPr>
                        <a:lnSpc>
                          <a:spcPct val="115000"/>
                        </a:lnSpc>
                        <a:spcAft>
                          <a:spcPts val="1000"/>
                        </a:spcAft>
                      </a:pPr>
                      <a:r>
                        <a:rPr lang="lt-LT" sz="110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pPr>
                      <a:r>
                        <a:rPr lang="lt-LT" sz="110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pPr>
                      <a:r>
                        <a:rPr lang="lt-LT" sz="11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Profilaktikos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programos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metu</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tėvai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praplės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žinias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vaikų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turinčių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negalią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sveikos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mitybos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įgūdžių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formavimo</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klausimais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Taip</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pat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tėvai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įgis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higienos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įgūdžių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kurie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padės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išlaikyti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vaikų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turinčių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negalią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sveikatą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Profilaktikos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programa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bus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įgyvendinama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savivaldybių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asociacijų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priskirtose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patalpose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1814469"/>
                  </a:ext>
                </a:extLst>
              </a:tr>
              <a:tr h="1825816">
                <a:tc>
                  <a:txBody>
                    <a:bodyPr/>
                    <a:lstStyle/>
                    <a:p>
                      <a:pPr>
                        <a:lnSpc>
                          <a:spcPct val="115000"/>
                        </a:lnSpc>
                        <a:spcAft>
                          <a:spcPts val="1000"/>
                        </a:spcAft>
                      </a:pPr>
                      <a:r>
                        <a:rPr lang="lt-LT" sz="1100" b="1" dirty="0">
                          <a:effectLst/>
                          <a:latin typeface="Times New Roman" panose="02020603050405020304" pitchFamily="18" charset="0"/>
                          <a:ea typeface="Calibri" panose="020F0502020204030204" pitchFamily="34" charset="0"/>
                          <a:cs typeface="Times New Roman" panose="02020603050405020304" pitchFamily="18" charset="0"/>
                        </a:rPr>
                        <a:t>Parengti ir išleisti metodinę priemonę negalią turinčio vaiko artimiesiems</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lt-LT" sz="1100">
                          <a:effectLst/>
                          <a:latin typeface="Times New Roman" panose="02020603050405020304" pitchFamily="18" charset="0"/>
                          <a:ea typeface="Calibri" panose="020F0502020204030204" pitchFamily="34" charset="0"/>
                          <a:cs typeface="Times New Roman" panose="02020603050405020304" pitchFamily="18" charset="0"/>
                        </a:rPr>
                        <a:t>Metodinė priemonė, skirta su spec. poeikais  vaikų burnos sveikatos gerinimui</a:t>
                      </a:r>
                    </a:p>
                  </a:txBody>
                  <a:tcPr marL="68580" marR="68580" marT="0" marB="0"/>
                </a:tc>
                <a:tc>
                  <a:txBody>
                    <a:bodyPr/>
                    <a:lstStyle/>
                    <a:p>
                      <a:pPr>
                        <a:lnSpc>
                          <a:spcPct val="115000"/>
                        </a:lnSpc>
                        <a:spcAft>
                          <a:spcPts val="1000"/>
                        </a:spcAft>
                      </a:pP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 Odontologų rūmų tarybos nariai, bendradarbiaujant su Lietuvos burnos priežiūros specialistais išleis metodinę priemonę, skirtą negalią turinčių vaikų ir jų artimųjų burnos sveikatos stiprinimui.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Šioje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priemonėje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bus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pateikiamos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naujausios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žinios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lt-LT" sz="1100" dirty="0">
                          <a:effectLst/>
                          <a:latin typeface="Times New Roman" panose="02020603050405020304" pitchFamily="18" charset="0"/>
                          <a:ea typeface="Calibri" panose="020F0502020204030204" pitchFamily="34" charset="0"/>
                          <a:cs typeface="Times New Roman" panose="02020603050405020304" pitchFamily="18" charset="0"/>
                        </a:rPr>
                        <a:t>negalią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turinčių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vaikų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sveikatos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išsaugojimo</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galimybes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naudingi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patarimai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rekomendacijos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vaikų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artimųjų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klausimais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paprasti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vaizdo</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filmukai</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asmens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higieną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ir</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burnos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higienos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priemones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Metodinė</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knyga</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integruos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projekto</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vykdytojų</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turimą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ekspertinę</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patirtį</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taip</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pat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projekto</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metu</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sukauptą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gerąją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praktiką</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669839"/>
                  </a:ext>
                </a:extLst>
              </a:tr>
            </a:tbl>
          </a:graphicData>
        </a:graphic>
      </p:graphicFrame>
    </p:spTree>
    <p:extLst>
      <p:ext uri="{BB962C8B-B14F-4D97-AF65-F5344CB8AC3E}">
        <p14:creationId xmlns:p14="http://schemas.microsoft.com/office/powerpoint/2010/main" val="410341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98E81E-0CDD-4F08-AD95-D56F24E4E714}"/>
              </a:ext>
            </a:extLst>
          </p:cNvPr>
          <p:cNvSpPr>
            <a:spLocks noGrp="1"/>
          </p:cNvSpPr>
          <p:nvPr>
            <p:ph type="title"/>
          </p:nvPr>
        </p:nvSpPr>
        <p:spPr>
          <a:xfrm>
            <a:off x="838200" y="730155"/>
            <a:ext cx="10515600" cy="960533"/>
          </a:xfrm>
        </p:spPr>
        <p:txBody>
          <a:bodyPr>
            <a:normAutofit/>
          </a:bodyPr>
          <a:lstStyle/>
          <a:p>
            <a:endParaRPr lang="lt-LT" sz="32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5EEFDFDF-CA38-497D-B665-7CEAFF29BF58}"/>
              </a:ext>
            </a:extLst>
          </p:cNvPr>
          <p:cNvSpPr>
            <a:spLocks noGrp="1"/>
          </p:cNvSpPr>
          <p:nvPr>
            <p:ph idx="1"/>
          </p:nvPr>
        </p:nvSpPr>
        <p:spPr>
          <a:xfrm>
            <a:off x="838200" y="2657959"/>
            <a:ext cx="10515600" cy="3519004"/>
          </a:xfrm>
        </p:spPr>
        <p:txBody>
          <a:bodyPr/>
          <a:lstStyle/>
          <a:p>
            <a:pPr algn="just"/>
            <a:r>
              <a:rPr lang="lt-LT" dirty="0">
                <a:latin typeface="Times New Roman" panose="02020603050405020304" pitchFamily="18" charset="0"/>
                <a:cs typeface="Times New Roman" panose="02020603050405020304" pitchFamily="18" charset="0"/>
              </a:rPr>
              <a:t>Susidomėjimą projektu parodė 26 Lietuvos savivaldybės ir 6 asociacijos, bei aukštosios mokyklos, rengiančios burnos priežiūros specialistus.</a:t>
            </a:r>
          </a:p>
        </p:txBody>
      </p:sp>
      <p:pic>
        <p:nvPicPr>
          <p:cNvPr id="4" name="Paveikslėlis 3">
            <a:extLst>
              <a:ext uri="{FF2B5EF4-FFF2-40B4-BE49-F238E27FC236}">
                <a16:creationId xmlns:a16="http://schemas.microsoft.com/office/drawing/2014/main" id="{42F7FCD9-11B4-4715-AFE8-2729EED34C42}"/>
              </a:ext>
            </a:extLst>
          </p:cNvPr>
          <p:cNvPicPr>
            <a:picLocks noChangeAspect="1"/>
          </p:cNvPicPr>
          <p:nvPr/>
        </p:nvPicPr>
        <p:blipFill>
          <a:blip r:embed="rId2"/>
          <a:stretch>
            <a:fillRect/>
          </a:stretch>
        </p:blipFill>
        <p:spPr>
          <a:xfrm>
            <a:off x="8633474" y="0"/>
            <a:ext cx="3066338" cy="1065475"/>
          </a:xfrm>
          <a:prstGeom prst="rect">
            <a:avLst/>
          </a:prstGeom>
        </p:spPr>
      </p:pic>
    </p:spTree>
    <p:extLst>
      <p:ext uri="{BB962C8B-B14F-4D97-AF65-F5344CB8AC3E}">
        <p14:creationId xmlns:p14="http://schemas.microsoft.com/office/powerpoint/2010/main" val="426484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a:extLst>
              <a:ext uri="{FF2B5EF4-FFF2-40B4-BE49-F238E27FC236}">
                <a16:creationId xmlns:a16="http://schemas.microsoft.com/office/drawing/2014/main" id="{414CDB58-7B08-4F89-825C-CC048D9BCDCF}"/>
              </a:ext>
            </a:extLst>
          </p:cNvPr>
          <p:cNvGraphicFramePr>
            <a:graphicFrameLocks noGrp="1"/>
          </p:cNvGraphicFramePr>
          <p:nvPr>
            <p:extLst>
              <p:ext uri="{D42A27DB-BD31-4B8C-83A1-F6EECF244321}">
                <p14:modId xmlns:p14="http://schemas.microsoft.com/office/powerpoint/2010/main" val="1655608490"/>
              </p:ext>
            </p:extLst>
          </p:nvPr>
        </p:nvGraphicFramePr>
        <p:xfrm>
          <a:off x="3387256" y="333955"/>
          <a:ext cx="4246835" cy="6197824"/>
        </p:xfrm>
        <a:graphic>
          <a:graphicData uri="http://schemas.openxmlformats.org/drawingml/2006/table">
            <a:tbl>
              <a:tblPr firstRow="1" firstCol="1" bandRow="1"/>
              <a:tblGrid>
                <a:gridCol w="96464">
                  <a:extLst>
                    <a:ext uri="{9D8B030D-6E8A-4147-A177-3AD203B41FA5}">
                      <a16:colId xmlns:a16="http://schemas.microsoft.com/office/drawing/2014/main" val="2238326353"/>
                    </a:ext>
                  </a:extLst>
                </a:gridCol>
                <a:gridCol w="4150371">
                  <a:extLst>
                    <a:ext uri="{9D8B030D-6E8A-4147-A177-3AD203B41FA5}">
                      <a16:colId xmlns:a16="http://schemas.microsoft.com/office/drawing/2014/main" val="4034589819"/>
                    </a:ext>
                  </a:extLst>
                </a:gridCol>
              </a:tblGrid>
              <a:tr h="164627">
                <a:tc>
                  <a:txBody>
                    <a:bodyPr/>
                    <a:lstStyle/>
                    <a:p>
                      <a:pPr marL="342900" lvl="0" indent="-3429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Alytaus miesto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339523"/>
                  </a:ext>
                </a:extLst>
              </a:tr>
              <a:tr h="164627">
                <a:tc>
                  <a:txBody>
                    <a:bodyPr/>
                    <a:lstStyle/>
                    <a:p>
                      <a:pPr marL="342900" lvl="0" indent="-342900" algn="just">
                        <a:lnSpc>
                          <a:spcPts val="1165"/>
                        </a:lnSpc>
                        <a:spcAft>
                          <a:spcPts val="0"/>
                        </a:spcAft>
                        <a:buFont typeface="+mj-lt"/>
                        <a:buAutoNum type="arabicPeriod" startAt="2"/>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Birštono savivaldybė</a:t>
                      </a: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2936215"/>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Biržų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5698751"/>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Elektrėnų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6308483"/>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Joniškio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06925521"/>
                  </a:ext>
                </a:extLst>
              </a:tr>
              <a:tr h="164627">
                <a:tc>
                  <a:txBody>
                    <a:bodyPr/>
                    <a:lstStyle/>
                    <a:p>
                      <a:pPr marL="342900" lvl="0" indent="-342900" algn="just">
                        <a:lnSpc>
                          <a:spcPts val="1165"/>
                        </a:lnSpc>
                        <a:spcAft>
                          <a:spcPts val="0"/>
                        </a:spcAft>
                        <a:buFont typeface="+mj-lt"/>
                        <a:buAutoNum type="arabicPeriod" startAt="6"/>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Jurbarko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0226950"/>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Kaišiadorių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49771813"/>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Kauno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7632322"/>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Kėdainių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6509374"/>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Klaipėdos miesto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0467090"/>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Klaipėdos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9128814"/>
                  </a:ext>
                </a:extLst>
              </a:tr>
              <a:tr h="164627">
                <a:tc>
                  <a:txBody>
                    <a:bodyPr/>
                    <a:lstStyle/>
                    <a:p>
                      <a:pPr marL="342900" lvl="0" indent="-342900" algn="just">
                        <a:lnSpc>
                          <a:spcPts val="1165"/>
                        </a:lnSpc>
                        <a:spcAft>
                          <a:spcPts val="0"/>
                        </a:spcAft>
                        <a:buFont typeface="+mj-lt"/>
                        <a:buAutoNum type="arabicPeriod" startAt="12"/>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Marijampolės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5051531"/>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Pagėgių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7058080"/>
                  </a:ext>
                </a:extLst>
              </a:tr>
              <a:tr h="164627">
                <a:tc>
                  <a:txBody>
                    <a:bodyPr/>
                    <a:lstStyle/>
                    <a:p>
                      <a:pPr marL="342900" lvl="0" indent="-342900" algn="just">
                        <a:lnSpc>
                          <a:spcPts val="1165"/>
                        </a:lnSpc>
                        <a:spcAft>
                          <a:spcPts val="0"/>
                        </a:spcAft>
                        <a:buFont typeface="+mj-lt"/>
                        <a:buAutoNum type="arabicPeriod" startAt="14"/>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Pakruojo rajono savivaldybė</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8113261"/>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Panevėžio miesto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8128455"/>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Plungės</a:t>
                      </a:r>
                      <a:r>
                        <a:rPr lang="lt-LT" sz="600" b="1">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7293708"/>
                  </a:ext>
                </a:extLst>
              </a:tr>
              <a:tr h="242107">
                <a:tc>
                  <a:txBody>
                    <a:bodyPr/>
                    <a:lstStyle/>
                    <a:p>
                      <a:pPr marL="342900" lvl="0" indent="-342900" algn="just">
                        <a:lnSpc>
                          <a:spcPts val="1165"/>
                        </a:lnSpc>
                        <a:spcAft>
                          <a:spcPts val="0"/>
                        </a:spcAft>
                        <a:buFont typeface="+mj-lt"/>
                        <a:buAutoNum type="arabicPeriod" startAt="17"/>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Raseinių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2837995"/>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Rokiškio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1699976"/>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Skuodo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4979582"/>
                  </a:ext>
                </a:extLst>
              </a:tr>
              <a:tr h="242107">
                <a:tc>
                  <a:txBody>
                    <a:bodyPr/>
                    <a:lstStyle/>
                    <a:p>
                      <a:pPr marL="342900" lvl="0" indent="-342900" algn="just">
                        <a:lnSpc>
                          <a:spcPts val="1165"/>
                        </a:lnSpc>
                        <a:spcAft>
                          <a:spcPts val="0"/>
                        </a:spcAft>
                        <a:buFont typeface="+mj-lt"/>
                        <a:buAutoNum type="arabicPeriod" startAt="20"/>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Šiaulių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1066828"/>
                  </a:ext>
                </a:extLst>
              </a:tr>
              <a:tr h="242107">
                <a:tc>
                  <a:txBody>
                    <a:bodyPr/>
                    <a:lstStyle/>
                    <a:p>
                      <a:pPr marL="342900" lvl="0" indent="-342900" algn="just">
                        <a:lnSpc>
                          <a:spcPts val="1165"/>
                        </a:lnSpc>
                        <a:spcAft>
                          <a:spcPts val="0"/>
                        </a:spcAft>
                        <a:buFont typeface="+mj-lt"/>
                        <a:buAutoNum type="arabicPeriod" startAt="21"/>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Šilutės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9235877"/>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Trakų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6073818"/>
                  </a:ext>
                </a:extLst>
              </a:tr>
              <a:tr h="242107">
                <a:tc>
                  <a:txBody>
                    <a:bodyPr/>
                    <a:lstStyle/>
                    <a:p>
                      <a:pPr marL="342900" lvl="0" indent="-342900" algn="just">
                        <a:lnSpc>
                          <a:spcPts val="1165"/>
                        </a:lnSpc>
                        <a:spcAft>
                          <a:spcPts val="0"/>
                        </a:spcAft>
                        <a:buFont typeface="+mj-lt"/>
                        <a:buAutoNum type="arabicPeriod" startAt="23"/>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Varėnos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388062"/>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Vilniaus miesto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9948176"/>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Vilniaus rajono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5774999"/>
                  </a:ext>
                </a:extLst>
              </a:tr>
              <a:tr h="24210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Visagino miesto savivaldybei</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t-LT" sz="60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4497684"/>
                  </a:ext>
                </a:extLst>
              </a:tr>
              <a:tr h="164627">
                <a:tc>
                  <a:txBody>
                    <a:bodyPr/>
                    <a:lstStyle/>
                    <a:p>
                      <a:pPr marL="342900" lvl="0" indent="-3429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Asociacija “Padėkime vaikams”</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00690548"/>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Labdaros ir paramos fondas "Vilties spindulėlis"</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346739852"/>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Asociacija "Suvalkijos saulytės"</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6087004"/>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Lietuvos sutrikusio intelekto žmonių globos bendrija "Viltis"</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69683247"/>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Socialinės globos centras "Vija"</a:t>
                      </a:r>
                      <a:endParaRPr lang="lt-LT" sz="60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8855672"/>
                  </a:ext>
                </a:extLst>
              </a:tr>
              <a:tr h="164627">
                <a:tc>
                  <a:txBody>
                    <a:bodyPr/>
                    <a:lstStyle/>
                    <a:p>
                      <a:pPr marL="600075" indent="-228600" algn="just">
                        <a:lnSpc>
                          <a:spcPts val="1165"/>
                        </a:lnSpc>
                        <a:spcAft>
                          <a:spcPts val="0"/>
                        </a:spcAft>
                        <a:tabLst>
                          <a:tab pos="457200" algn="l"/>
                        </a:tabLst>
                      </a:pP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nSpc>
                          <a:spcPct val="107000"/>
                        </a:lnSpc>
                        <a:spcAft>
                          <a:spcPts val="0"/>
                        </a:spcAft>
                      </a:pPr>
                      <a:r>
                        <a:rPr lang="lt-LT" sz="6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Tauragės vaikų reabilitacijos centras-mokykla "Pušelė"</a:t>
                      </a:r>
                      <a:endParaRPr lang="lt-LT"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32" marR="35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20704304"/>
                  </a:ext>
                </a:extLst>
              </a:tr>
            </a:tbl>
          </a:graphicData>
        </a:graphic>
      </p:graphicFrame>
      <p:pic>
        <p:nvPicPr>
          <p:cNvPr id="3" name="Paveikslėlis 2">
            <a:extLst>
              <a:ext uri="{FF2B5EF4-FFF2-40B4-BE49-F238E27FC236}">
                <a16:creationId xmlns:a16="http://schemas.microsoft.com/office/drawing/2014/main" id="{7778036A-A84C-4C88-A3E6-0E282B657057}"/>
              </a:ext>
            </a:extLst>
          </p:cNvPr>
          <p:cNvPicPr>
            <a:picLocks noChangeAspect="1"/>
          </p:cNvPicPr>
          <p:nvPr/>
        </p:nvPicPr>
        <p:blipFill>
          <a:blip r:embed="rId2"/>
          <a:stretch>
            <a:fillRect/>
          </a:stretch>
        </p:blipFill>
        <p:spPr>
          <a:xfrm>
            <a:off x="8591798" y="333955"/>
            <a:ext cx="3066554" cy="1066892"/>
          </a:xfrm>
          <a:prstGeom prst="rect">
            <a:avLst/>
          </a:prstGeom>
        </p:spPr>
      </p:pic>
    </p:spTree>
    <p:extLst>
      <p:ext uri="{BB962C8B-B14F-4D97-AF65-F5344CB8AC3E}">
        <p14:creationId xmlns:p14="http://schemas.microsoft.com/office/powerpoint/2010/main" val="3507074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E84396C-8D1D-4E30-9933-AC6532308AAE}"/>
              </a:ext>
            </a:extLst>
          </p:cNvPr>
          <p:cNvSpPr>
            <a:spLocks noGrp="1"/>
          </p:cNvSpPr>
          <p:nvPr>
            <p:ph type="title"/>
          </p:nvPr>
        </p:nvSpPr>
        <p:spPr/>
        <p:txBody>
          <a:bodyPr>
            <a:normAutofit/>
          </a:bodyPr>
          <a:lstStyle/>
          <a:p>
            <a:r>
              <a:rPr lang="lt-LT" sz="4000" dirty="0"/>
              <a:t>PRAŠYMAS/ĮSITRAUKIMAS/PAGALBA/PARAMA</a:t>
            </a:r>
          </a:p>
        </p:txBody>
      </p:sp>
      <p:sp>
        <p:nvSpPr>
          <p:cNvPr id="3" name="Turinio vietos rezervavimo ženklas 2">
            <a:extLst>
              <a:ext uri="{FF2B5EF4-FFF2-40B4-BE49-F238E27FC236}">
                <a16:creationId xmlns:a16="http://schemas.microsoft.com/office/drawing/2014/main" id="{B49189F6-3301-400C-80F1-F8CBAE46D81B}"/>
              </a:ext>
            </a:extLst>
          </p:cNvPr>
          <p:cNvSpPr>
            <a:spLocks noGrp="1"/>
          </p:cNvSpPr>
          <p:nvPr>
            <p:ph idx="1"/>
          </p:nvPr>
        </p:nvSpPr>
        <p:spPr/>
        <p:txBody>
          <a:bodyPr>
            <a:normAutofit fontScale="85000" lnSpcReduction="20000"/>
          </a:bodyPr>
          <a:lstStyle/>
          <a:p>
            <a:r>
              <a:rPr lang="lt-LT" dirty="0">
                <a:latin typeface="Times New Roman" panose="02020603050405020304" pitchFamily="18" charset="0"/>
                <a:cs typeface="Times New Roman" panose="02020603050405020304" pitchFamily="18" charset="0"/>
              </a:rPr>
              <a:t>Savivaldybėms ir asociacijoms– parūpinti susitikimui patalpas, skirtas paskaitoms ir praktiniams užsiėmimams; išplatinti informaciją savivaldybėse apie planuojamą programą; pateikti skaičius šeimų, auginančių negalią turinčius vaikus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j</a:t>
            </a:r>
            <a:r>
              <a:rPr lang="lt-LT" dirty="0">
                <a:latin typeface="Times New Roman" panose="02020603050405020304" pitchFamily="18" charset="0"/>
                <a:cs typeface="Times New Roman" panose="02020603050405020304" pitchFamily="18" charset="0"/>
              </a:rPr>
              <a:t>ų kontaktus (kad būtų galima planuoti jiems paskaitas nuotoliu).</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Mokymo institucijoms, rengiančioms burnos priežiūros specialistus, paskirti burnos priežiūros specialistus (4 studentus ir 1-2 lektoriai specialistai).</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LROR teritoriniams skyriams paskatinti įsitraukti į savanorišką (programos įgyvendinimą) veiklą burnos priežiūros specialistus bei gyd. odontologus.</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Rengėjams rasti rėmėjus aprūpinsiančius demonstraciniais priemonių paketais (5 </a:t>
            </a:r>
            <a:r>
              <a:rPr lang="lt-LT" dirty="0" err="1">
                <a:latin typeface="Times New Roman" panose="02020603050405020304" pitchFamily="18" charset="0"/>
                <a:cs typeface="Times New Roman" panose="02020603050405020304" pitchFamily="18" charset="0"/>
              </a:rPr>
              <a:t>vnt</a:t>
            </a:r>
            <a:r>
              <a:rPr lang="lt-LT" dirty="0">
                <a:latin typeface="Times New Roman" panose="02020603050405020304" pitchFamily="18" charset="0"/>
                <a:cs typeface="Times New Roman" panose="02020603050405020304" pitchFamily="18" charset="0"/>
              </a:rPr>
              <a:t>).</a:t>
            </a:r>
          </a:p>
          <a:p>
            <a:endParaRPr lang="lt-LT" dirty="0"/>
          </a:p>
        </p:txBody>
      </p:sp>
      <p:pic>
        <p:nvPicPr>
          <p:cNvPr id="4" name="Paveikslėlis 3">
            <a:extLst>
              <a:ext uri="{FF2B5EF4-FFF2-40B4-BE49-F238E27FC236}">
                <a16:creationId xmlns:a16="http://schemas.microsoft.com/office/drawing/2014/main" id="{691EC448-471D-4B69-8E2D-6B020EEB0BB3}"/>
              </a:ext>
            </a:extLst>
          </p:cNvPr>
          <p:cNvPicPr>
            <a:picLocks noChangeAspect="1"/>
          </p:cNvPicPr>
          <p:nvPr/>
        </p:nvPicPr>
        <p:blipFill>
          <a:blip r:embed="rId2"/>
          <a:stretch>
            <a:fillRect/>
          </a:stretch>
        </p:blipFill>
        <p:spPr>
          <a:xfrm>
            <a:off x="8953748" y="0"/>
            <a:ext cx="3066554" cy="1066892"/>
          </a:xfrm>
          <a:prstGeom prst="rect">
            <a:avLst/>
          </a:prstGeom>
        </p:spPr>
      </p:pic>
    </p:spTree>
    <p:extLst>
      <p:ext uri="{BB962C8B-B14F-4D97-AF65-F5344CB8AC3E}">
        <p14:creationId xmlns:p14="http://schemas.microsoft.com/office/powerpoint/2010/main" val="2516385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a:extLst>
              <a:ext uri="{FF2B5EF4-FFF2-40B4-BE49-F238E27FC236}">
                <a16:creationId xmlns:a16="http://schemas.microsoft.com/office/drawing/2014/main" id="{7FCAE74A-3CD3-4912-A171-77E17EA33A00}"/>
              </a:ext>
            </a:extLst>
          </p:cNvPr>
          <p:cNvPicPr>
            <a:picLocks noChangeAspect="1"/>
          </p:cNvPicPr>
          <p:nvPr/>
        </p:nvPicPr>
        <p:blipFill>
          <a:blip r:embed="rId2"/>
          <a:stretch>
            <a:fillRect/>
          </a:stretch>
        </p:blipFill>
        <p:spPr>
          <a:xfrm>
            <a:off x="9018486" y="0"/>
            <a:ext cx="3066554" cy="1066892"/>
          </a:xfrm>
          <a:prstGeom prst="rect">
            <a:avLst/>
          </a:prstGeom>
        </p:spPr>
      </p:pic>
      <p:sp>
        <p:nvSpPr>
          <p:cNvPr id="2" name="Pavadinimas 1">
            <a:extLst>
              <a:ext uri="{FF2B5EF4-FFF2-40B4-BE49-F238E27FC236}">
                <a16:creationId xmlns:a16="http://schemas.microsoft.com/office/drawing/2014/main" id="{3550EABE-6126-4436-B4D7-F5A845F64D7A}"/>
              </a:ext>
            </a:extLst>
          </p:cNvPr>
          <p:cNvSpPr>
            <a:spLocks noGrp="1"/>
          </p:cNvSpPr>
          <p:nvPr>
            <p:ph type="title"/>
          </p:nvPr>
        </p:nvSpPr>
        <p:spPr/>
        <p:txBody>
          <a:bodyPr/>
          <a:lstStyle/>
          <a:p>
            <a:endParaRPr lang="lt-LT" dirty="0"/>
          </a:p>
        </p:txBody>
      </p:sp>
      <p:sp>
        <p:nvSpPr>
          <p:cNvPr id="3" name="Turinio vietos rezervavimo ženklas 2">
            <a:extLst>
              <a:ext uri="{FF2B5EF4-FFF2-40B4-BE49-F238E27FC236}">
                <a16:creationId xmlns:a16="http://schemas.microsoft.com/office/drawing/2014/main" id="{59B8542A-42AA-4237-B595-F6F11697FD97}"/>
              </a:ext>
            </a:extLst>
          </p:cNvPr>
          <p:cNvSpPr>
            <a:spLocks noGrp="1"/>
          </p:cNvSpPr>
          <p:nvPr>
            <p:ph idx="1"/>
          </p:nvPr>
        </p:nvSpPr>
        <p:spPr/>
        <p:txBody>
          <a:bodyPr/>
          <a:lstStyle/>
          <a:p>
            <a:r>
              <a:rPr lang="lt-LT" dirty="0" err="1">
                <a:hlinkClick r:id="rId3"/>
              </a:rPr>
              <a:t>rumai@odontologurumai.lt</a:t>
            </a:r>
            <a:endParaRPr lang="lt-LT" dirty="0">
              <a:hlinkClick r:id="rId3"/>
            </a:endParaRPr>
          </a:p>
          <a:p>
            <a:r>
              <a:rPr lang="lt-LT" dirty="0" err="1">
                <a:hlinkClick r:id="rId3"/>
              </a:rPr>
              <a:t>daiva.maciuliene</a:t>
            </a:r>
            <a:r>
              <a:rPr lang="en-US" dirty="0">
                <a:hlinkClick r:id="rId3"/>
              </a:rPr>
              <a:t>@</a:t>
            </a:r>
            <a:r>
              <a:rPr lang="en-US" dirty="0" err="1">
                <a:hlinkClick r:id="rId3"/>
              </a:rPr>
              <a:t>go.kauko.lt</a:t>
            </a:r>
            <a:endParaRPr lang="lt-LT" dirty="0"/>
          </a:p>
          <a:p>
            <a:r>
              <a:rPr lang="lt-LT" dirty="0" err="1">
                <a:hlinkClick r:id="rId4"/>
              </a:rPr>
              <a:t>rita.juchnevičiene@go.kauko.lt</a:t>
            </a:r>
            <a:endParaRPr lang="lt-LT" dirty="0"/>
          </a:p>
          <a:p>
            <a:pPr marL="0" indent="0">
              <a:buNone/>
            </a:pPr>
            <a:r>
              <a:rPr lang="en-US" dirty="0"/>
              <a:t>                                                                                                                                                                                                                                                                                                                                                                                                                                                                                                                                                                                                                                                                                                                                                                                                                                                                                                                                                                                                                                                                                                                                                                                                                                                                                                                                                                                                                                                                                                                                                                                                                                                                                                                                                                                                                                                                                                                                                                                                                                                                                                                                                                                                                                                                                                                                                                                                                                                                                                                                                                                                                                                                                                                                                                                                                                                                                                                                                                                                                                                                                                                                                           </a:t>
            </a:r>
            <a:endParaRPr lang="lt-LT" dirty="0"/>
          </a:p>
        </p:txBody>
      </p:sp>
    </p:spTree>
    <p:extLst>
      <p:ext uri="{BB962C8B-B14F-4D97-AF65-F5344CB8AC3E}">
        <p14:creationId xmlns:p14="http://schemas.microsoft.com/office/powerpoint/2010/main" val="10273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60142E-0A75-4573-AC9D-0560A6D8A1C6}"/>
              </a:ext>
            </a:extLst>
          </p:cNvPr>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Komisijos sudėtis - </a:t>
            </a:r>
            <a:endParaRPr lang="en-US"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A45449C4-53C3-474A-8922-6300519BCA3B}"/>
              </a:ext>
            </a:extLst>
          </p:cNvPr>
          <p:cNvSpPr>
            <a:spLocks noGrp="1"/>
          </p:cNvSpPr>
          <p:nvPr>
            <p:ph idx="1"/>
          </p:nvPr>
        </p:nvSpPr>
        <p:spPr/>
        <p:txBody>
          <a:bodyPr>
            <a:normAutofit fontScale="85000" lnSpcReduction="20000"/>
          </a:bodyPr>
          <a:lstStyle/>
          <a:p>
            <a:pPr marL="0" indent="0">
              <a:buNone/>
            </a:pPr>
            <a:r>
              <a:rPr lang="lt-LT" sz="2900" b="1" i="1" dirty="0">
                <a:latin typeface="Times New Roman" panose="02020603050405020304" pitchFamily="18" charset="0"/>
                <a:cs typeface="Times New Roman" panose="02020603050405020304" pitchFamily="18" charset="0"/>
              </a:rPr>
              <a:t>Komisijos pirmininkė</a:t>
            </a:r>
            <a:r>
              <a:rPr lang="lt-LT" sz="2900" dirty="0">
                <a:latin typeface="Times New Roman" panose="02020603050405020304" pitchFamily="18" charset="0"/>
                <a:cs typeface="Times New Roman" panose="02020603050405020304" pitchFamily="18" charset="0"/>
              </a:rPr>
              <a:t> -  Daiva Mačiulienė (burnos higienistė);</a:t>
            </a:r>
          </a:p>
          <a:p>
            <a:pPr marL="0" indent="0">
              <a:buNone/>
            </a:pPr>
            <a:r>
              <a:rPr lang="lt-LT" sz="2900" b="1" i="1" dirty="0">
                <a:latin typeface="Times New Roman" panose="02020603050405020304" pitchFamily="18" charset="0"/>
                <a:cs typeface="Times New Roman" panose="02020603050405020304" pitchFamily="18" charset="0"/>
              </a:rPr>
              <a:t>Nariai</a:t>
            </a:r>
            <a:r>
              <a:rPr lang="lt-LT" sz="2900" dirty="0">
                <a:latin typeface="Times New Roman" panose="02020603050405020304" pitchFamily="18" charset="0"/>
                <a:cs typeface="Times New Roman" panose="02020603050405020304" pitchFamily="18" charset="0"/>
              </a:rPr>
              <a:t>: </a:t>
            </a:r>
          </a:p>
          <a:p>
            <a:pPr marL="0" indent="0">
              <a:buNone/>
            </a:pPr>
            <a:r>
              <a:rPr lang="lt-LT" sz="2900" dirty="0">
                <a:latin typeface="Times New Roman" panose="02020603050405020304" pitchFamily="18" charset="0"/>
                <a:cs typeface="Times New Roman" panose="02020603050405020304" pitchFamily="18" charset="0"/>
              </a:rPr>
              <a:t>1. Prof. Vilma </a:t>
            </a:r>
            <a:r>
              <a:rPr lang="lt-LT" sz="2900" dirty="0" err="1">
                <a:latin typeface="Times New Roman" panose="02020603050405020304" pitchFamily="18" charset="0"/>
                <a:cs typeface="Times New Roman" panose="02020603050405020304" pitchFamily="18" charset="0"/>
              </a:rPr>
              <a:t>Brukienė</a:t>
            </a:r>
            <a:r>
              <a:rPr lang="lt-LT" sz="2900" dirty="0">
                <a:latin typeface="Times New Roman" panose="02020603050405020304" pitchFamily="18" charset="0"/>
                <a:cs typeface="Times New Roman" panose="02020603050405020304" pitchFamily="18" charset="0"/>
              </a:rPr>
              <a:t> </a:t>
            </a:r>
            <a:r>
              <a:rPr lang="lt-LT" sz="2900">
                <a:latin typeface="Times New Roman" panose="02020603050405020304" pitchFamily="18" charset="0"/>
                <a:cs typeface="Times New Roman" panose="02020603050405020304" pitchFamily="18" charset="0"/>
              </a:rPr>
              <a:t>(vaikų gydytoja </a:t>
            </a:r>
            <a:r>
              <a:rPr lang="lt-LT" sz="2900" dirty="0" err="1">
                <a:latin typeface="Times New Roman" panose="02020603050405020304" pitchFamily="18" charset="0"/>
                <a:cs typeface="Times New Roman" panose="02020603050405020304" pitchFamily="18" charset="0"/>
              </a:rPr>
              <a:t>odontologė</a:t>
            </a:r>
            <a:r>
              <a:rPr lang="lt-LT" sz="2900" dirty="0">
                <a:latin typeface="Times New Roman" panose="02020603050405020304" pitchFamily="18" charset="0"/>
                <a:cs typeface="Times New Roman" panose="02020603050405020304" pitchFamily="18" charset="0"/>
              </a:rPr>
              <a:t>);</a:t>
            </a:r>
          </a:p>
          <a:p>
            <a:pPr marL="0" indent="0">
              <a:buNone/>
            </a:pPr>
            <a:r>
              <a:rPr lang="lt-LT" sz="2900" dirty="0">
                <a:latin typeface="Times New Roman" panose="02020603050405020304" pitchFamily="18" charset="0"/>
                <a:cs typeface="Times New Roman" panose="02020603050405020304" pitchFamily="18" charset="0"/>
              </a:rPr>
              <a:t>2. Rita </a:t>
            </a:r>
            <a:r>
              <a:rPr lang="lt-LT" sz="2900" dirty="0" err="1">
                <a:latin typeface="Times New Roman" panose="02020603050405020304" pitchFamily="18" charset="0"/>
                <a:cs typeface="Times New Roman" panose="02020603050405020304" pitchFamily="18" charset="0"/>
              </a:rPr>
              <a:t>Juchnevičienė</a:t>
            </a:r>
            <a:r>
              <a:rPr lang="lt-LT" sz="2900" dirty="0">
                <a:latin typeface="Times New Roman" panose="02020603050405020304" pitchFamily="18" charset="0"/>
                <a:cs typeface="Times New Roman" panose="02020603050405020304" pitchFamily="18" charset="0"/>
              </a:rPr>
              <a:t> (burnos higienistė);</a:t>
            </a:r>
          </a:p>
          <a:p>
            <a:pPr marL="0" indent="0">
              <a:buNone/>
            </a:pPr>
            <a:r>
              <a:rPr lang="lt-LT" sz="2900" dirty="0">
                <a:latin typeface="Times New Roman" panose="02020603050405020304" pitchFamily="18" charset="0"/>
                <a:cs typeface="Times New Roman" panose="02020603050405020304" pitchFamily="18" charset="0"/>
              </a:rPr>
              <a:t>3. Valė Žemaitė (gydytojo odontologo padėjėja, burnos higienistė).</a:t>
            </a:r>
          </a:p>
          <a:p>
            <a:pPr marL="0" indent="0">
              <a:buNone/>
            </a:pPr>
            <a:r>
              <a:rPr lang="lt-LT" sz="2900" dirty="0">
                <a:latin typeface="Times New Roman" panose="02020603050405020304" pitchFamily="18" charset="0"/>
                <a:cs typeface="Times New Roman" panose="02020603050405020304" pitchFamily="18" charset="0"/>
              </a:rPr>
              <a:t>4.Auristida </a:t>
            </a:r>
            <a:r>
              <a:rPr lang="lt-LT" sz="2900" dirty="0" err="1">
                <a:latin typeface="Times New Roman" panose="02020603050405020304" pitchFamily="18" charset="0"/>
                <a:cs typeface="Times New Roman" panose="02020603050405020304" pitchFamily="18" charset="0"/>
              </a:rPr>
              <a:t>Gerliakienė</a:t>
            </a:r>
            <a:r>
              <a:rPr lang="lt-LT" sz="2900" dirty="0">
                <a:latin typeface="Times New Roman" panose="02020603050405020304" pitchFamily="18" charset="0"/>
                <a:cs typeface="Times New Roman" panose="02020603050405020304" pitchFamily="18" charset="0"/>
              </a:rPr>
              <a:t> (gydytoja </a:t>
            </a:r>
            <a:r>
              <a:rPr lang="lt-LT" sz="2900" dirty="0" err="1">
                <a:latin typeface="Times New Roman" panose="02020603050405020304" pitchFamily="18" charset="0"/>
                <a:cs typeface="Times New Roman" panose="02020603050405020304" pitchFamily="18" charset="0"/>
              </a:rPr>
              <a:t>odontologė</a:t>
            </a:r>
            <a:r>
              <a:rPr lang="lt-LT" sz="2900" dirty="0">
                <a:latin typeface="Times New Roman" panose="02020603050405020304" pitchFamily="18" charset="0"/>
                <a:cs typeface="Times New Roman" panose="02020603050405020304" pitchFamily="18" charset="0"/>
              </a:rPr>
              <a:t>). </a:t>
            </a:r>
          </a:p>
          <a:p>
            <a:pPr marL="0" indent="0">
              <a:buNone/>
            </a:pPr>
            <a:endParaRPr lang="lt-LT" sz="2900" dirty="0">
              <a:latin typeface="Times New Roman" panose="02020603050405020304" pitchFamily="18" charset="0"/>
              <a:cs typeface="Times New Roman" panose="02020603050405020304" pitchFamily="18" charset="0"/>
            </a:endParaRPr>
          </a:p>
          <a:p>
            <a:endParaRPr lang="lt-LT" sz="2900" dirty="0"/>
          </a:p>
          <a:p>
            <a:r>
              <a:rPr lang="lt-LT" sz="2900" i="1" dirty="0">
                <a:latin typeface="Times New Roman" panose="02020603050405020304" pitchFamily="18" charset="0"/>
                <a:cs typeface="Times New Roman" panose="02020603050405020304" pitchFamily="18" charset="0"/>
              </a:rPr>
              <a:t>Į profilaktikos programų kūrimą/vykdymą turi įsitraukti visi visuomenės sveikatos biurai/ centrai, visuomenės sveikatos specialistai, gydytojai odontologai, burnos priežiūros specialistai.</a:t>
            </a:r>
          </a:p>
          <a:p>
            <a:pPr marL="0" indent="0">
              <a:buNone/>
            </a:pPr>
            <a:endParaRPr lang="en-US" dirty="0"/>
          </a:p>
        </p:txBody>
      </p:sp>
      <p:pic>
        <p:nvPicPr>
          <p:cNvPr id="5" name="Paveikslėlis 4">
            <a:extLst>
              <a:ext uri="{FF2B5EF4-FFF2-40B4-BE49-F238E27FC236}">
                <a16:creationId xmlns:a16="http://schemas.microsoft.com/office/drawing/2014/main" id="{31771F58-2097-41E0-980B-35ACDA89A3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7367" y="76199"/>
            <a:ext cx="2911968" cy="1010437"/>
          </a:xfrm>
          <a:prstGeom prst="rect">
            <a:avLst/>
          </a:prstGeom>
        </p:spPr>
      </p:pic>
    </p:spTree>
    <p:extLst>
      <p:ext uri="{BB962C8B-B14F-4D97-AF65-F5344CB8AC3E}">
        <p14:creationId xmlns:p14="http://schemas.microsoft.com/office/powerpoint/2010/main" val="92963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58B4EBE-AA7F-4214-BCED-CA2290FBB165}"/>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Projekto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prioritetas</a:t>
            </a:r>
            <a:r>
              <a:rPr lang="lt-LT"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a16="http://schemas.microsoft.com/office/drawing/2014/main" id="{DBE44382-87C2-4351-B1D5-03242E82AD74}"/>
              </a:ext>
            </a:extLst>
          </p:cNvPr>
          <p:cNvSpPr>
            <a:spLocks noGrp="1"/>
          </p:cNvSpPr>
          <p:nvPr>
            <p:ph idx="1"/>
          </p:nvPr>
        </p:nvSpPr>
        <p:spPr/>
        <p:txBody>
          <a:bodyPr>
            <a:normAutofit/>
          </a:bodyPr>
          <a:lstStyle/>
          <a:p>
            <a:pPr>
              <a:buFontTx/>
              <a:buChar char="-"/>
            </a:pPr>
            <a:r>
              <a:rPr lang="lt-LT" dirty="0">
                <a:latin typeface="Times New Roman" panose="02020603050405020304" pitchFamily="18" charset="0"/>
                <a:cs typeface="Times New Roman" panose="02020603050405020304" pitchFamily="18" charset="0"/>
              </a:rPr>
              <a:t>Burnos ligų profilaktikos įgyvendinimas šalyje  plėtojant bendradarbiavimą su kitomis institucijomis.</a:t>
            </a:r>
          </a:p>
          <a:p>
            <a:pPr>
              <a:buFontTx/>
              <a:buChar char="-"/>
            </a:pPr>
            <a:endParaRPr lang="lt-LT" dirty="0">
              <a:latin typeface="Times New Roman" panose="02020603050405020304" pitchFamily="18" charset="0"/>
              <a:cs typeface="Times New Roman" panose="02020603050405020304" pitchFamily="18" charset="0"/>
            </a:endParaRPr>
          </a:p>
          <a:p>
            <a:pPr>
              <a:buFontTx/>
              <a:buChar char="-"/>
            </a:pPr>
            <a:endParaRPr lang="lt-LT" dirty="0">
              <a:latin typeface="Times New Roman" panose="02020603050405020304" pitchFamily="18" charset="0"/>
              <a:cs typeface="Times New Roman" panose="02020603050405020304" pitchFamily="18" charset="0"/>
            </a:endParaRPr>
          </a:p>
          <a:p>
            <a:pPr marL="0" indent="0">
              <a:buNone/>
            </a:pPr>
            <a:r>
              <a:rPr lang="lt-LT" dirty="0">
                <a:latin typeface="Times New Roman" panose="02020603050405020304" pitchFamily="18" charset="0"/>
                <a:cs typeface="Times New Roman" panose="02020603050405020304" pitchFamily="18" charset="0"/>
              </a:rPr>
              <a:t>-Vaikų, turinčių negalią ir jų artimųjų įtraukimas į burnos sveikatos stiprinimo veiklas.</a:t>
            </a:r>
          </a:p>
          <a:p>
            <a:pPr marL="0" indent="0">
              <a:buNone/>
            </a:pPr>
            <a:endParaRPr lang="lt-LT" sz="36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BF24521C-AB31-4997-97AA-8933F55A0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4505" y="76200"/>
            <a:ext cx="3133910" cy="1087450"/>
          </a:xfrm>
          <a:prstGeom prst="rect">
            <a:avLst/>
          </a:prstGeom>
        </p:spPr>
      </p:pic>
      <p:pic>
        <p:nvPicPr>
          <p:cNvPr id="4" name="Paveikslėlis 3">
            <a:extLst>
              <a:ext uri="{FF2B5EF4-FFF2-40B4-BE49-F238E27FC236}">
                <a16:creationId xmlns:a16="http://schemas.microsoft.com/office/drawing/2014/main" id="{20B20A60-2CE7-4DC3-B062-51635B05612B}"/>
              </a:ext>
            </a:extLst>
          </p:cNvPr>
          <p:cNvPicPr>
            <a:picLocks noChangeAspect="1"/>
          </p:cNvPicPr>
          <p:nvPr/>
        </p:nvPicPr>
        <p:blipFill>
          <a:blip r:embed="rId3"/>
          <a:stretch>
            <a:fillRect/>
          </a:stretch>
        </p:blipFill>
        <p:spPr>
          <a:xfrm>
            <a:off x="643673" y="2697810"/>
            <a:ext cx="4999153" cy="1176630"/>
          </a:xfrm>
          <a:prstGeom prst="rect">
            <a:avLst/>
          </a:prstGeom>
        </p:spPr>
      </p:pic>
    </p:spTree>
    <p:extLst>
      <p:ext uri="{BB962C8B-B14F-4D97-AF65-F5344CB8AC3E}">
        <p14:creationId xmlns:p14="http://schemas.microsoft.com/office/powerpoint/2010/main" val="825989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2F3ACBA-21D0-4B66-A2E9-41602DB201D9}"/>
              </a:ext>
            </a:extLst>
          </p:cNvPr>
          <p:cNvSpPr>
            <a:spLocks noGrp="1"/>
          </p:cNvSpPr>
          <p:nvPr>
            <p:ph type="title"/>
          </p:nvPr>
        </p:nvSpPr>
        <p:spPr/>
        <p:txBody>
          <a:bodyPr>
            <a:normAutofit/>
          </a:bodyPr>
          <a:lstStyle/>
          <a:p>
            <a:r>
              <a:rPr lang="lt-LT" dirty="0"/>
              <a:t>Tikslas – </a:t>
            </a:r>
          </a:p>
        </p:txBody>
      </p:sp>
      <p:sp>
        <p:nvSpPr>
          <p:cNvPr id="3" name="Turinio vietos rezervavimo ženklas 2">
            <a:extLst>
              <a:ext uri="{FF2B5EF4-FFF2-40B4-BE49-F238E27FC236}">
                <a16:creationId xmlns:a16="http://schemas.microsoft.com/office/drawing/2014/main" id="{EE902E7A-FD22-47EC-AFC4-FFC1A1A14AE3}"/>
              </a:ext>
            </a:extLst>
          </p:cNvPr>
          <p:cNvSpPr>
            <a:spLocks noGrp="1"/>
          </p:cNvSpPr>
          <p:nvPr>
            <p:ph idx="1"/>
          </p:nvPr>
        </p:nvSpPr>
        <p:spPr/>
        <p:txBody>
          <a:bodyPr/>
          <a:lstStyle/>
          <a:p>
            <a:r>
              <a:rPr lang="lt-LT" dirty="0"/>
              <a:t>Gerinti įvairią negalią turinčių vaikų burnos sveikatą, įtraukiant šeimos narius į edukacinius užsiėmimus.</a:t>
            </a:r>
          </a:p>
        </p:txBody>
      </p:sp>
      <p:pic>
        <p:nvPicPr>
          <p:cNvPr id="4" name="Paveikslėlis 3">
            <a:extLst>
              <a:ext uri="{FF2B5EF4-FFF2-40B4-BE49-F238E27FC236}">
                <a16:creationId xmlns:a16="http://schemas.microsoft.com/office/drawing/2014/main" id="{BF0088E3-C856-469A-8B1D-317857A18C7B}"/>
              </a:ext>
            </a:extLst>
          </p:cNvPr>
          <p:cNvPicPr>
            <a:picLocks noChangeAspect="1"/>
          </p:cNvPicPr>
          <p:nvPr/>
        </p:nvPicPr>
        <p:blipFill>
          <a:blip r:embed="rId2"/>
          <a:stretch>
            <a:fillRect/>
          </a:stretch>
        </p:blipFill>
        <p:spPr>
          <a:xfrm>
            <a:off x="9029948" y="0"/>
            <a:ext cx="3066554" cy="1066892"/>
          </a:xfrm>
          <a:prstGeom prst="rect">
            <a:avLst/>
          </a:prstGeom>
        </p:spPr>
      </p:pic>
    </p:spTree>
    <p:extLst>
      <p:ext uri="{BB962C8B-B14F-4D97-AF65-F5344CB8AC3E}">
        <p14:creationId xmlns:p14="http://schemas.microsoft.com/office/powerpoint/2010/main" val="47967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113528-D4D8-4D7C-9DBC-7F7D6541FB64}"/>
              </a:ext>
            </a:extLst>
          </p:cNvPr>
          <p:cNvSpPr>
            <a:spLocks noGrp="1"/>
          </p:cNvSpPr>
          <p:nvPr>
            <p:ph type="title"/>
          </p:nvPr>
        </p:nvSpPr>
        <p:spPr/>
        <p:txBody>
          <a:bodyPr/>
          <a:lstStyle/>
          <a:p>
            <a:r>
              <a:rPr lang="lt-LT" dirty="0"/>
              <a:t>Kodėl būtent toks projektas?</a:t>
            </a:r>
            <a:endParaRPr lang="en-US" dirty="0"/>
          </a:p>
        </p:txBody>
      </p:sp>
      <p:sp>
        <p:nvSpPr>
          <p:cNvPr id="3" name="Turinio vietos rezervavimo ženklas 2">
            <a:extLst>
              <a:ext uri="{FF2B5EF4-FFF2-40B4-BE49-F238E27FC236}">
                <a16:creationId xmlns:a16="http://schemas.microsoft.com/office/drawing/2014/main" id="{7E11F396-F39B-4D6F-B6DA-4DF34E4840DA}"/>
              </a:ext>
            </a:extLst>
          </p:cNvPr>
          <p:cNvSpPr>
            <a:spLocks noGrp="1"/>
          </p:cNvSpPr>
          <p:nvPr>
            <p:ph idx="1"/>
          </p:nvPr>
        </p:nvSpPr>
        <p:spPr/>
        <p:txBody>
          <a:bodyPr>
            <a:normAutofit lnSpcReduction="10000"/>
          </a:bodyPr>
          <a:lstStyle/>
          <a:p>
            <a:pPr algn="just">
              <a:buFontTx/>
              <a:buChar char="-"/>
            </a:pPr>
            <a:r>
              <a:rPr lang="lt-LT" sz="1800" dirty="0">
                <a:latin typeface="Times New Roman" panose="02020603050405020304" pitchFamily="18" charset="0"/>
                <a:ea typeface="Times New Roman" panose="02020603050405020304" pitchFamily="18" charset="0"/>
                <a:cs typeface="Times New Roman" panose="02020603050405020304" pitchFamily="18" charset="0"/>
              </a:rPr>
              <a:t>LR Statistikos departamentas nurodo, kad Lietuvoje yra beveik 15 000 vaikų, turinčių negalią. Tačiau įvairūs informaciniai šaltiniai pateikia kitokius duomenis, nurodydami, kad tokių vaikų skaičius yra daug didesnis. Atidžiau paanalizavus vykdomus projektus, skirtus negalią turintiems vaikams, matyti, kad tokių projektų vykdoma sąlyginai mažiau, nei suaugusiems.  Didelį susirūpinimą kelia tai, kad vaikai, turintys negalią, ir ypač kompleksinę, dažniau linkę turėti burnos sveikatos problemų, alergijų, juos dažniau lydi viršsvoris ir kitos sveikatos problemos.</a:t>
            </a:r>
          </a:p>
          <a:p>
            <a:pPr algn="just">
              <a:buFontTx/>
              <a:buChar char="-"/>
            </a:pPr>
            <a:r>
              <a:rPr lang="lt-LT" sz="1800" dirty="0">
                <a:latin typeface="Times New Roman" panose="02020603050405020304" pitchFamily="18" charset="0"/>
                <a:cs typeface="Times New Roman" panose="02020603050405020304" pitchFamily="18" charset="0"/>
              </a:rPr>
              <a:t>Vaiko negalia yra išbandymas visiems šeimos nariams. Vakarų šalyse socialinės, medicininės ir </a:t>
            </a:r>
            <a:r>
              <a:rPr lang="lt-LT" sz="1800" dirty="0" err="1">
                <a:latin typeface="Times New Roman" panose="02020603050405020304" pitchFamily="18" charset="0"/>
                <a:cs typeface="Times New Roman" panose="02020603050405020304" pitchFamily="18" charset="0"/>
              </a:rPr>
              <a:t>edukologinės</a:t>
            </a:r>
            <a:r>
              <a:rPr lang="lt-LT" sz="1800" dirty="0">
                <a:latin typeface="Times New Roman" panose="02020603050405020304" pitchFamily="18" charset="0"/>
                <a:cs typeface="Times New Roman" panose="02020603050405020304" pitchFamily="18" charset="0"/>
              </a:rPr>
              <a:t> pagalbos negaliai sistema skaičiuoja jau ne vieną dešimtmetį, o kai kur, pavyzdžiui JAV, ne pirmą šimtmetį. Lietuvoje tokio pobūdžio pagalba dar tik formuoja savo tradicijas. Šio projekto metu   </a:t>
            </a:r>
            <a:r>
              <a:rPr lang="lt-LT" sz="1800" b="1" i="1" dirty="0">
                <a:latin typeface="Times New Roman" panose="02020603050405020304" pitchFamily="18" charset="0"/>
                <a:cs typeface="Times New Roman" panose="02020603050405020304" pitchFamily="18" charset="0"/>
              </a:rPr>
              <a:t>didelis dėmesys bus skiriamas tėvų mokymui ir konsultavimui vaikų, turinčių negalią burnos sveikatos priežiūros klausimais</a:t>
            </a:r>
            <a:r>
              <a:rPr lang="lt-LT" sz="1800" dirty="0">
                <a:latin typeface="Times New Roman" panose="02020603050405020304" pitchFamily="18" charset="0"/>
                <a:cs typeface="Times New Roman" panose="02020603050405020304" pitchFamily="18" charset="0"/>
              </a:rPr>
              <a:t>.</a:t>
            </a:r>
          </a:p>
          <a:p>
            <a:pPr algn="just">
              <a:buFontTx/>
              <a:buChar char="-"/>
            </a:pPr>
            <a:r>
              <a:rPr lang="lt-LT" sz="1800" dirty="0">
                <a:latin typeface="Times New Roman" panose="02020603050405020304" pitchFamily="18" charset="0"/>
                <a:cs typeface="Times New Roman" panose="02020603050405020304" pitchFamily="18" charset="0"/>
              </a:rPr>
              <a:t>Vaikams, turintiems kompleksinę negalią,  padidėja rizika dantų ėduonies ir </a:t>
            </a:r>
            <a:r>
              <a:rPr lang="lt-LT" sz="1800" dirty="0" err="1">
                <a:latin typeface="Times New Roman" panose="02020603050405020304" pitchFamily="18" charset="0"/>
                <a:cs typeface="Times New Roman" panose="02020603050405020304" pitchFamily="18" charset="0"/>
              </a:rPr>
              <a:t>periodonto</a:t>
            </a:r>
            <a:r>
              <a:rPr lang="lt-LT" sz="1800" dirty="0">
                <a:latin typeface="Times New Roman" panose="02020603050405020304" pitchFamily="18" charset="0"/>
                <a:cs typeface="Times New Roman" panose="02020603050405020304" pitchFamily="18" charset="0"/>
              </a:rPr>
              <a:t> ligų atsiradimui. Statistika rodo, kad amžiaus grupėse tarp 0-5 metų, 6-10 metų ir 11-15 metų, karieso paplitimas Dauno sindromu sergančių vaikų burnose yra atitinkamai: 38,1%, 85,4% ir 72,5%. Bendras visų šių amžiaus grupių karieso paplitimas 70,6%. Cerebrinį paralyžių turinčių vaikų karieso paplitimas pagal amžiaus grupes: 2-5 metų – 54,5%, 6-11 metų – 81,1%, 12-18 metų – 71,4%. Tų pačių vaikų </a:t>
            </a:r>
            <a:r>
              <a:rPr lang="lt-LT" sz="1800" dirty="0" err="1">
                <a:latin typeface="Times New Roman" panose="02020603050405020304" pitchFamily="18" charset="0"/>
                <a:cs typeface="Times New Roman" panose="02020603050405020304" pitchFamily="18" charset="0"/>
              </a:rPr>
              <a:t>periodonto</a:t>
            </a:r>
            <a:r>
              <a:rPr lang="lt-LT" sz="1800" dirty="0">
                <a:latin typeface="Times New Roman" panose="02020603050405020304" pitchFamily="18" charset="0"/>
                <a:cs typeface="Times New Roman" panose="02020603050405020304" pitchFamily="18" charset="0"/>
              </a:rPr>
              <a:t> pažeidimų paplitimas: 2-6 metų – 22,7%, o  tarp 7-18 metų – 94,7%. Autizmu sergančių vaikų, kurių amžius svyravo nuo 4 iki 16 metų, rastas 40,4% karieso paplitimas, o tos pačios amžiaus grupės </a:t>
            </a:r>
            <a:r>
              <a:rPr lang="lt-LT" sz="1800" dirty="0" err="1">
                <a:latin typeface="Times New Roman" panose="02020603050405020304" pitchFamily="18" charset="0"/>
                <a:cs typeface="Times New Roman" panose="02020603050405020304" pitchFamily="18" charset="0"/>
              </a:rPr>
              <a:t>periodonto</a:t>
            </a:r>
            <a:r>
              <a:rPr lang="lt-LT" sz="1800" dirty="0">
                <a:latin typeface="Times New Roman" panose="02020603050405020304" pitchFamily="18" charset="0"/>
                <a:cs typeface="Times New Roman" panose="02020603050405020304" pitchFamily="18" charset="0"/>
              </a:rPr>
              <a:t> ligų paplitimas – 59,6%.</a:t>
            </a:r>
            <a:endParaRPr lang="en-US" sz="18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40D71FBD-1E15-4A70-B97C-3A4AC2A1C0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8488" y="76199"/>
            <a:ext cx="3018501" cy="1047403"/>
          </a:xfrm>
          <a:prstGeom prst="rect">
            <a:avLst/>
          </a:prstGeom>
        </p:spPr>
      </p:pic>
    </p:spTree>
    <p:extLst>
      <p:ext uri="{BB962C8B-B14F-4D97-AF65-F5344CB8AC3E}">
        <p14:creationId xmlns:p14="http://schemas.microsoft.com/office/powerpoint/2010/main" val="132972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C68ACC6-AA73-4EB4-902F-4D7EE7B8F5A9}"/>
              </a:ext>
            </a:extLst>
          </p:cNvPr>
          <p:cNvSpPr>
            <a:spLocks noGrp="1"/>
          </p:cNvSpPr>
          <p:nvPr>
            <p:ph type="title"/>
          </p:nvPr>
        </p:nvSpPr>
        <p:spPr/>
        <p:txBody>
          <a:bodyPr>
            <a:normAutofit/>
          </a:bodyPr>
          <a:lstStyle/>
          <a:p>
            <a:endParaRPr lang="en-US" sz="4000" dirty="0"/>
          </a:p>
        </p:txBody>
      </p:sp>
      <p:sp>
        <p:nvSpPr>
          <p:cNvPr id="3" name="Turinio vietos rezervavimo ženklas 2">
            <a:extLst>
              <a:ext uri="{FF2B5EF4-FFF2-40B4-BE49-F238E27FC236}">
                <a16:creationId xmlns:a16="http://schemas.microsoft.com/office/drawing/2014/main" id="{1D04BCDF-A935-4D45-A480-5158421EA1B6}"/>
              </a:ext>
            </a:extLst>
          </p:cNvPr>
          <p:cNvSpPr>
            <a:spLocks noGrp="1"/>
          </p:cNvSpPr>
          <p:nvPr>
            <p:ph idx="1"/>
          </p:nvPr>
        </p:nvSpPr>
        <p:spPr/>
        <p:txBody>
          <a:bodyPr>
            <a:normAutofit/>
          </a:bodyPr>
          <a:lstStyle/>
          <a:p>
            <a:pPr algn="just">
              <a:lnSpc>
                <a:spcPct val="107000"/>
              </a:lnSpc>
              <a:spcBef>
                <a:spcPts val="200"/>
              </a:spcBef>
              <a:spcAft>
                <a:spcPts val="0"/>
              </a:spcAft>
            </a:pPr>
            <a:r>
              <a:rPr lang="lt-LT" sz="2000" dirty="0">
                <a:latin typeface="Times New Roman" panose="02020603050405020304" pitchFamily="18" charset="0"/>
                <a:ea typeface="Times New Roman" panose="02020603050405020304" pitchFamily="18" charset="0"/>
                <a:cs typeface="Times New Roman" panose="02020603050405020304" pitchFamily="18" charset="0"/>
              </a:rPr>
              <a:t>Siekiant išvengti dantų ir </a:t>
            </a:r>
            <a:r>
              <a:rPr lang="lt-LT" sz="2000" dirty="0" err="1">
                <a:latin typeface="Times New Roman" panose="02020603050405020304" pitchFamily="18" charset="0"/>
                <a:ea typeface="Times New Roman" panose="02020603050405020304" pitchFamily="18" charset="0"/>
                <a:cs typeface="Times New Roman" panose="02020603050405020304" pitchFamily="18" charset="0"/>
              </a:rPr>
              <a:t>periodonto</a:t>
            </a:r>
            <a:r>
              <a:rPr lang="lt-LT" sz="2000" dirty="0">
                <a:latin typeface="Times New Roman" panose="02020603050405020304" pitchFamily="18" charset="0"/>
                <a:ea typeface="Times New Roman" panose="02020603050405020304" pitchFamily="18" charset="0"/>
                <a:cs typeface="Times New Roman" panose="02020603050405020304" pitchFamily="18" charset="0"/>
              </a:rPr>
              <a:t> ligų labai svarbi yra burnos ligų profilaktika. Daugelis tėvų neturi pakankamai žinių apie tokių vaikų dantų ir burnos ertmės priežiūrą, todėl dantų ir burnos ligos tarsi nustumiamos į antrą planą ir neužima svarbios vietos neįgaliųjų burnos sveikatos palaikyme.</a:t>
            </a:r>
          </a:p>
          <a:p>
            <a:pPr algn="just">
              <a:lnSpc>
                <a:spcPct val="107000"/>
              </a:lnSpc>
              <a:spcBef>
                <a:spcPts val="200"/>
              </a:spcBef>
              <a:spcAft>
                <a:spcPts val="0"/>
              </a:spcAft>
            </a:pPr>
            <a:r>
              <a:rPr lang="lt-LT" sz="2000" dirty="0">
                <a:latin typeface="Times New Roman" panose="02020603050405020304" pitchFamily="18" charset="0"/>
                <a:cs typeface="Times New Roman" panose="02020603050405020304" pitchFamily="18" charset="0"/>
              </a:rPr>
              <a:t>Projekto eigoje tėvai bus mokomi ir konsultuojami vaikų burnos priežiūros, mitybos klausimais. Tėvai pat bus suskirstyti į grupes, pagal jiems aktualias temas. Viena iš tokių grupių bus tėvai, auginantys vaikus, kuriems įvestas </a:t>
            </a:r>
            <a:r>
              <a:rPr lang="lt-LT" sz="2000" dirty="0" err="1">
                <a:latin typeface="Times New Roman" panose="02020603050405020304" pitchFamily="18" charset="0"/>
                <a:cs typeface="Times New Roman" panose="02020603050405020304" pitchFamily="18" charset="0"/>
              </a:rPr>
              <a:t>tracheostominis</a:t>
            </a:r>
            <a:r>
              <a:rPr lang="lt-LT" sz="2000" dirty="0">
                <a:latin typeface="Times New Roman" panose="02020603050405020304" pitchFamily="18" charset="0"/>
                <a:cs typeface="Times New Roman" panose="02020603050405020304" pitchFamily="18" charset="0"/>
              </a:rPr>
              <a:t> vamzdelis ar </a:t>
            </a:r>
            <a:r>
              <a:rPr lang="lt-LT" sz="2000" dirty="0" err="1">
                <a:latin typeface="Times New Roman" panose="02020603050405020304" pitchFamily="18" charset="0"/>
                <a:cs typeface="Times New Roman" panose="02020603050405020304" pitchFamily="18" charset="0"/>
              </a:rPr>
              <a:t>gastrostoma</a:t>
            </a:r>
            <a:r>
              <a:rPr lang="lt-LT" sz="2000" dirty="0">
                <a:latin typeface="Times New Roman" panose="02020603050405020304" pitchFamily="18" charset="0"/>
                <a:cs typeface="Times New Roman" panose="02020603050405020304" pitchFamily="18" charset="0"/>
              </a:rPr>
              <a:t>.</a:t>
            </a:r>
          </a:p>
          <a:p>
            <a:pPr algn="just">
              <a:lnSpc>
                <a:spcPct val="107000"/>
              </a:lnSpc>
              <a:spcBef>
                <a:spcPts val="200"/>
              </a:spcBef>
              <a:spcAft>
                <a:spcPts val="0"/>
              </a:spcAft>
            </a:pPr>
            <a:r>
              <a:rPr lang="lt-LT" sz="2000" dirty="0">
                <a:latin typeface="Times New Roman" panose="02020603050405020304" pitchFamily="18" charset="0"/>
                <a:cs typeface="Times New Roman" panose="02020603050405020304" pitchFamily="18" charset="0"/>
              </a:rPr>
              <a:t> Šis projektas sudarys sąlygas tėvams susitelkti į grupes, atsiverti, išklausyti vieni kitus savitarpio pagalbos grupėse. Šias grupes koordinuos burnos priežiūros specialistai bei gydytojai odontologai.</a:t>
            </a:r>
          </a:p>
          <a:p>
            <a:pPr algn="just">
              <a:lnSpc>
                <a:spcPct val="107000"/>
              </a:lnSpc>
              <a:spcBef>
                <a:spcPts val="200"/>
              </a:spcBef>
              <a:spcAft>
                <a:spcPts val="0"/>
              </a:spcAft>
            </a:pP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Naudojant projekte sukauptą patirtį bus parengta ir išleista metodinė knyga negalią turinčių vaikų artimiesiems</a:t>
            </a:r>
            <a:r>
              <a:rPr lang="lt-LT"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aveikslėlis 3">
            <a:extLst>
              <a:ext uri="{FF2B5EF4-FFF2-40B4-BE49-F238E27FC236}">
                <a16:creationId xmlns:a16="http://schemas.microsoft.com/office/drawing/2014/main" id="{9108722F-CC48-448F-9DD5-1C0537BB1A94}"/>
              </a:ext>
            </a:extLst>
          </p:cNvPr>
          <p:cNvPicPr>
            <a:picLocks noChangeAspect="1"/>
          </p:cNvPicPr>
          <p:nvPr/>
        </p:nvPicPr>
        <p:blipFill>
          <a:blip r:embed="rId2"/>
          <a:stretch>
            <a:fillRect/>
          </a:stretch>
        </p:blipFill>
        <p:spPr>
          <a:xfrm>
            <a:off x="8894246" y="133935"/>
            <a:ext cx="3194581" cy="963251"/>
          </a:xfrm>
          <a:prstGeom prst="rect">
            <a:avLst/>
          </a:prstGeom>
        </p:spPr>
      </p:pic>
    </p:spTree>
    <p:extLst>
      <p:ext uri="{BB962C8B-B14F-4D97-AF65-F5344CB8AC3E}">
        <p14:creationId xmlns:p14="http://schemas.microsoft.com/office/powerpoint/2010/main" val="4713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C68ACC6-AA73-4EB4-902F-4D7EE7B8F5A9}"/>
              </a:ext>
            </a:extLst>
          </p:cNvPr>
          <p:cNvSpPr>
            <a:spLocks noGrp="1"/>
          </p:cNvSpPr>
          <p:nvPr>
            <p:ph type="title"/>
          </p:nvPr>
        </p:nvSpPr>
        <p:spPr/>
        <p:txBody>
          <a:bodyPr>
            <a:normAutofit/>
          </a:bodyPr>
          <a:lstStyle/>
          <a:p>
            <a:endParaRPr lang="en-US" sz="4000" dirty="0"/>
          </a:p>
        </p:txBody>
      </p:sp>
      <p:sp>
        <p:nvSpPr>
          <p:cNvPr id="3" name="Turinio vietos rezervavimo ženklas 2">
            <a:extLst>
              <a:ext uri="{FF2B5EF4-FFF2-40B4-BE49-F238E27FC236}">
                <a16:creationId xmlns:a16="http://schemas.microsoft.com/office/drawing/2014/main" id="{1D04BCDF-A935-4D45-A480-5158421EA1B6}"/>
              </a:ext>
            </a:extLst>
          </p:cNvPr>
          <p:cNvSpPr>
            <a:spLocks noGrp="1"/>
          </p:cNvSpPr>
          <p:nvPr>
            <p:ph idx="1"/>
          </p:nvPr>
        </p:nvSpPr>
        <p:spPr/>
        <p:txBody>
          <a:bodyPr>
            <a:normAutofit/>
          </a:bodyPr>
          <a:lstStyle/>
          <a:p>
            <a:pPr algn="just">
              <a:lnSpc>
                <a:spcPct val="107000"/>
              </a:lnSpc>
              <a:spcBef>
                <a:spcPts val="200"/>
              </a:spcBef>
            </a:pPr>
            <a:r>
              <a:rPr lang="lt-LT" sz="2000" dirty="0">
                <a:latin typeface="Times New Roman" panose="02020603050405020304" pitchFamily="18" charset="0"/>
                <a:ea typeface="+mj-ea"/>
                <a:cs typeface="Times New Roman" panose="02020603050405020304" pitchFamily="18" charset="0"/>
              </a:rPr>
              <a:t>Projekto metu išplėtota socialinė partnerystė su organizacijomis, apjungiančiomis negalią turinčius vaikus, leis tęsti projekto metu vykdytas veiklas per  ateityje vykdomus kitus projektus. Vaikų su negalia artimiesiems skirta  metodinė knyga, apimanti naudingus praktinius patarimus, rekomendacijas bei nesunkiai įgyvendinamas kasdienines burnos priežiūros veiklas, bus naudinga ne tik vaikų su negalia turintiems artimiesiems, bet ir kitiems asmenims – įvairią negalią turintiems vyresnio amžiaus žmonėms, bei jų artimiesiems.</a:t>
            </a:r>
            <a:endParaRPr lang="en-US" sz="2000" dirty="0">
              <a:latin typeface="Times New Roman" panose="02020603050405020304" pitchFamily="18" charset="0"/>
              <a:cs typeface="Times New Roman" panose="02020603050405020304" pitchFamily="18" charset="0"/>
            </a:endParaRPr>
          </a:p>
        </p:txBody>
      </p:sp>
      <p:pic>
        <p:nvPicPr>
          <p:cNvPr id="5" name="Paveikslėlis 4">
            <a:extLst>
              <a:ext uri="{FF2B5EF4-FFF2-40B4-BE49-F238E27FC236}">
                <a16:creationId xmlns:a16="http://schemas.microsoft.com/office/drawing/2014/main" id="{FAFC3BD3-D1E0-487E-A3B8-C7EF947DE75B}"/>
              </a:ext>
            </a:extLst>
          </p:cNvPr>
          <p:cNvPicPr>
            <a:picLocks noChangeAspect="1"/>
          </p:cNvPicPr>
          <p:nvPr/>
        </p:nvPicPr>
        <p:blipFill>
          <a:blip r:embed="rId2"/>
          <a:stretch>
            <a:fillRect/>
          </a:stretch>
        </p:blipFill>
        <p:spPr>
          <a:xfrm>
            <a:off x="9732396" y="156736"/>
            <a:ext cx="2367003" cy="822474"/>
          </a:xfrm>
          <a:prstGeom prst="rect">
            <a:avLst/>
          </a:prstGeom>
        </p:spPr>
      </p:pic>
    </p:spTree>
    <p:extLst>
      <p:ext uri="{BB962C8B-B14F-4D97-AF65-F5344CB8AC3E}">
        <p14:creationId xmlns:p14="http://schemas.microsoft.com/office/powerpoint/2010/main" val="369635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C67AD88-136A-45C5-A6B6-D2908165A088}"/>
              </a:ext>
            </a:extLst>
          </p:cNvPr>
          <p:cNvSpPr>
            <a:spLocks noGrp="1"/>
          </p:cNvSpPr>
          <p:nvPr>
            <p:ph type="title"/>
          </p:nvPr>
        </p:nvSpPr>
        <p:spPr/>
        <p:txBody>
          <a:bodyPr/>
          <a:lstStyle/>
          <a:p>
            <a:endParaRPr lang="lt-LT" dirty="0"/>
          </a:p>
        </p:txBody>
      </p:sp>
      <p:sp>
        <p:nvSpPr>
          <p:cNvPr id="3" name="Turinio vietos rezervavimo ženklas 2">
            <a:extLst>
              <a:ext uri="{FF2B5EF4-FFF2-40B4-BE49-F238E27FC236}">
                <a16:creationId xmlns:a16="http://schemas.microsoft.com/office/drawing/2014/main" id="{3D13C8A4-7259-4AAF-B22A-2212A4B139D4}"/>
              </a:ext>
            </a:extLst>
          </p:cNvPr>
          <p:cNvSpPr>
            <a:spLocks noGrp="1"/>
          </p:cNvSpPr>
          <p:nvPr>
            <p:ph idx="1"/>
          </p:nvPr>
        </p:nvSpPr>
        <p:spPr>
          <a:xfrm>
            <a:off x="838200" y="2033588"/>
            <a:ext cx="10515600" cy="4143375"/>
          </a:xfrm>
        </p:spPr>
        <p:txBody>
          <a:bodyPr>
            <a:normAutofit/>
          </a:bodyPr>
          <a:lstStyle/>
          <a:p>
            <a:pPr algn="just"/>
            <a:r>
              <a:rPr lang="lt-LT" sz="2000" dirty="0">
                <a:latin typeface="Times New Roman" panose="02020603050405020304" pitchFamily="18" charset="0"/>
                <a:cs typeface="Times New Roman" panose="02020603050405020304" pitchFamily="18" charset="0"/>
              </a:rPr>
              <a:t>Lietuvos odontologų rūmų profilaktikos programų komisijos nariai  turi išplėtotus socialinės partnerystės ryšius su įvairiomis organizacijomis: neįgaliųjų veiklos centrais, globos namais,  socialinių paslaugų centrais ir pan. Šis partnerystės tinklas užtikrins projekto tikslinės grupės asmenų įtraukimą į projekto veiklas. Prie tikslinės grupės formavimo prisidės projekto partneris – šalies visuomenės sveikatos biurai, miestų ir rajonų savivaldybės, aukštosios mokyklos, rengiančios burnos priežiūros specialistus. Dalyviai į projektą bus įtraukti laikantis šiuo metu galiojančio asmens duomenų apsaugos įstatymo.</a:t>
            </a:r>
          </a:p>
        </p:txBody>
      </p:sp>
      <p:pic>
        <p:nvPicPr>
          <p:cNvPr id="7" name="Paveikslėlis 6">
            <a:extLst>
              <a:ext uri="{FF2B5EF4-FFF2-40B4-BE49-F238E27FC236}">
                <a16:creationId xmlns:a16="http://schemas.microsoft.com/office/drawing/2014/main" id="{514BEA71-1ADE-4A00-8166-BE063EF51DFF}"/>
              </a:ext>
            </a:extLst>
          </p:cNvPr>
          <p:cNvPicPr>
            <a:picLocks noChangeAspect="1"/>
          </p:cNvPicPr>
          <p:nvPr/>
        </p:nvPicPr>
        <p:blipFill>
          <a:blip r:embed="rId2"/>
          <a:stretch>
            <a:fillRect/>
          </a:stretch>
        </p:blipFill>
        <p:spPr>
          <a:xfrm>
            <a:off x="8928749" y="22225"/>
            <a:ext cx="3066338" cy="1065475"/>
          </a:xfrm>
          <a:prstGeom prst="rect">
            <a:avLst/>
          </a:prstGeom>
        </p:spPr>
      </p:pic>
    </p:spTree>
    <p:extLst>
      <p:ext uri="{BB962C8B-B14F-4D97-AF65-F5344CB8AC3E}">
        <p14:creationId xmlns:p14="http://schemas.microsoft.com/office/powerpoint/2010/main" val="406188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AD95316-9DBF-4277-9EB1-577D61C42728}"/>
              </a:ext>
            </a:extLst>
          </p:cNvPr>
          <p:cNvSpPr>
            <a:spLocks noGrp="1"/>
          </p:cNvSpPr>
          <p:nvPr>
            <p:ph type="title"/>
          </p:nvPr>
        </p:nvSpPr>
        <p:spPr/>
        <p:txBody>
          <a:bodyPr/>
          <a:lstStyle/>
          <a:p>
            <a:r>
              <a:rPr lang="lt-LT" dirty="0"/>
              <a:t>Projekto tikslinė (-ės) grupė (-ės) </a:t>
            </a:r>
          </a:p>
        </p:txBody>
      </p:sp>
      <p:sp>
        <p:nvSpPr>
          <p:cNvPr id="3" name="Turinio vietos rezervavimo ženklas 2">
            <a:extLst>
              <a:ext uri="{FF2B5EF4-FFF2-40B4-BE49-F238E27FC236}">
                <a16:creationId xmlns:a16="http://schemas.microsoft.com/office/drawing/2014/main" id="{1F2797A7-17CB-464B-8C40-416DAE380479}"/>
              </a:ext>
            </a:extLst>
          </p:cNvPr>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Pirma grupė – vaikai, turintys kompleksinę negalią. </a:t>
            </a:r>
          </a:p>
          <a:p>
            <a:r>
              <a:rPr lang="lt-LT" dirty="0">
                <a:latin typeface="Times New Roman" panose="02020603050405020304" pitchFamily="18" charset="0"/>
                <a:cs typeface="Times New Roman" panose="02020603050405020304" pitchFamily="18" charset="0"/>
              </a:rPr>
              <a:t>Antra grupė – artimieji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auginantys</a:t>
            </a:r>
            <a:r>
              <a:rPr lang="en-US"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vaik</a:t>
            </a:r>
            <a:r>
              <a:rPr lang="en-US" dirty="0">
                <a:latin typeface="Times New Roman" panose="02020603050405020304" pitchFamily="18" charset="0"/>
                <a:cs typeface="Times New Roman" panose="02020603050405020304" pitchFamily="18" charset="0"/>
              </a:rPr>
              <a:t>us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turinči</a:t>
            </a:r>
            <a:r>
              <a:rPr lang="en-US" dirty="0">
                <a:latin typeface="Times New Roman" panose="02020603050405020304" pitchFamily="18" charset="0"/>
                <a:cs typeface="Times New Roman" panose="02020603050405020304" pitchFamily="18" charset="0"/>
              </a:rPr>
              <a:t>us</a:t>
            </a:r>
            <a:r>
              <a:rPr lang="lt-LT" dirty="0">
                <a:latin typeface="Times New Roman" panose="02020603050405020304" pitchFamily="18" charset="0"/>
                <a:cs typeface="Times New Roman" panose="02020603050405020304" pitchFamily="18" charset="0"/>
              </a:rPr>
              <a:t> kompleksinę negalią, (tėvai/globėjai/įtėviai, broliai, seserys ir kt.).</a:t>
            </a:r>
          </a:p>
          <a:p>
            <a:r>
              <a:rPr lang="lt-LT" dirty="0">
                <a:latin typeface="Times New Roman" panose="02020603050405020304" pitchFamily="18" charset="0"/>
                <a:cs typeface="Times New Roman" panose="02020603050405020304" pitchFamily="18" charset="0"/>
              </a:rPr>
              <a:t>Planuojamas vaikų skaičius – 60 (keisis po susitikimo vasario 4 d)</a:t>
            </a:r>
          </a:p>
          <a:p>
            <a:r>
              <a:rPr lang="lt-LT" dirty="0">
                <a:latin typeface="Times New Roman" panose="02020603050405020304" pitchFamily="18" charset="0"/>
                <a:cs typeface="Times New Roman" panose="02020603050405020304" pitchFamily="18" charset="0"/>
              </a:rPr>
              <a:t>Planuojamas artimųjų skaičius – </a:t>
            </a:r>
            <a:r>
              <a:rPr lang="en-US" dirty="0">
                <a:latin typeface="Times New Roman" panose="02020603050405020304" pitchFamily="18" charset="0"/>
                <a:cs typeface="Times New Roman" panose="02020603050405020304" pitchFamily="18" charset="0"/>
              </a:rPr>
              <a:t>60-</a:t>
            </a:r>
            <a:r>
              <a:rPr lang="lt-LT" dirty="0">
                <a:latin typeface="Times New Roman" panose="02020603050405020304" pitchFamily="18" charset="0"/>
                <a:cs typeface="Times New Roman" panose="02020603050405020304" pitchFamily="18" charset="0"/>
              </a:rPr>
              <a:t>120 (keisis po susitikimo vasario 4 d)</a:t>
            </a:r>
          </a:p>
          <a:p>
            <a:endParaRPr lang="lt-LT" dirty="0"/>
          </a:p>
          <a:p>
            <a:endParaRPr lang="lt-LT" dirty="0"/>
          </a:p>
        </p:txBody>
      </p:sp>
      <p:pic>
        <p:nvPicPr>
          <p:cNvPr id="4" name="Paveikslėlis 3">
            <a:extLst>
              <a:ext uri="{FF2B5EF4-FFF2-40B4-BE49-F238E27FC236}">
                <a16:creationId xmlns:a16="http://schemas.microsoft.com/office/drawing/2014/main" id="{AAD7873B-FAF1-4086-B5DA-123B4E549451}"/>
              </a:ext>
            </a:extLst>
          </p:cNvPr>
          <p:cNvPicPr>
            <a:picLocks noChangeAspect="1"/>
          </p:cNvPicPr>
          <p:nvPr/>
        </p:nvPicPr>
        <p:blipFill>
          <a:blip r:embed="rId2"/>
          <a:stretch>
            <a:fillRect/>
          </a:stretch>
        </p:blipFill>
        <p:spPr>
          <a:xfrm>
            <a:off x="9485273" y="83784"/>
            <a:ext cx="2365453" cy="823031"/>
          </a:xfrm>
          <a:prstGeom prst="rect">
            <a:avLst/>
          </a:prstGeom>
        </p:spPr>
      </p:pic>
    </p:spTree>
    <p:extLst>
      <p:ext uri="{BB962C8B-B14F-4D97-AF65-F5344CB8AC3E}">
        <p14:creationId xmlns:p14="http://schemas.microsoft.com/office/powerpoint/2010/main" val="1325579470"/>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1501</Words>
  <Application>Microsoft Office PowerPoint</Application>
  <PresentationFormat>Plačiaekranė</PresentationFormat>
  <Paragraphs>117</Paragraphs>
  <Slides>14</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14</vt:i4>
      </vt:variant>
    </vt:vector>
  </HeadingPairs>
  <TitlesOfParts>
    <vt:vector size="20" baseType="lpstr">
      <vt:lpstr>Arial</vt:lpstr>
      <vt:lpstr>Calibri</vt:lpstr>
      <vt:lpstr>Calibri Light</vt:lpstr>
      <vt:lpstr>Helvetica</vt:lpstr>
      <vt:lpstr>Times New Roman</vt:lpstr>
      <vt:lpstr>„Office“ tema</vt:lpstr>
      <vt:lpstr>Negalią turinčių vaikų burnos sveikatos gerinimo programa    2022 02 04</vt:lpstr>
      <vt:lpstr>Komisijos sudėtis - </vt:lpstr>
      <vt:lpstr>Projekto prioritetas-</vt:lpstr>
      <vt:lpstr>Tikslas – </vt:lpstr>
      <vt:lpstr>Kodėl būtent toks projektas?</vt:lpstr>
      <vt:lpstr>„PowerPoint“ pateiktis</vt:lpstr>
      <vt:lpstr>„PowerPoint“ pateiktis</vt:lpstr>
      <vt:lpstr>„PowerPoint“ pateiktis</vt:lpstr>
      <vt:lpstr>Projekto tikslinė (-ės) grupė (-ės) </vt:lpstr>
      <vt:lpstr>„PowerPoint“ pateiktis</vt:lpstr>
      <vt:lpstr>„PowerPoint“ pateiktis</vt:lpstr>
      <vt:lpstr>„PowerPoint“ pateiktis</vt:lpstr>
      <vt:lpstr>PRAŠYMAS/ĮSITRAUKIMAS/PAGALBA/PARAMA</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PROFILAKTIKOS PROGRAMŲKOORDINAVIMAS LROR</dc:title>
  <dc:creator>Vartotojas</dc:creator>
  <cp:lastModifiedBy>rasimaite.rasa@gmail.com</cp:lastModifiedBy>
  <cp:revision>60</cp:revision>
  <dcterms:created xsi:type="dcterms:W3CDTF">2020-11-23T14:58:24Z</dcterms:created>
  <dcterms:modified xsi:type="dcterms:W3CDTF">2022-02-09T09:42:43Z</dcterms:modified>
</cp:coreProperties>
</file>